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08" r:id="rId4"/>
    <p:sldMasterId id="2147483710" r:id="rId5"/>
  </p:sldMasterIdLst>
  <p:notesMasterIdLst>
    <p:notesMasterId r:id="rId47"/>
  </p:notesMasterIdLst>
  <p:handoutMasterIdLst>
    <p:handoutMasterId r:id="rId48"/>
  </p:handoutMasterIdLst>
  <p:sldIdLst>
    <p:sldId id="605" r:id="rId6"/>
    <p:sldId id="727" r:id="rId7"/>
    <p:sldId id="740" r:id="rId8"/>
    <p:sldId id="608" r:id="rId9"/>
    <p:sldId id="609" r:id="rId10"/>
    <p:sldId id="615" r:id="rId11"/>
    <p:sldId id="792" r:id="rId12"/>
    <p:sldId id="829" r:id="rId13"/>
    <p:sldId id="725" r:id="rId14"/>
    <p:sldId id="744" r:id="rId15"/>
    <p:sldId id="850" r:id="rId16"/>
    <p:sldId id="868" r:id="rId17"/>
    <p:sldId id="786" r:id="rId18"/>
    <p:sldId id="830" r:id="rId19"/>
    <p:sldId id="832" r:id="rId20"/>
    <p:sldId id="831" r:id="rId21"/>
    <p:sldId id="852" r:id="rId22"/>
    <p:sldId id="857" r:id="rId23"/>
    <p:sldId id="839" r:id="rId24"/>
    <p:sldId id="845" r:id="rId25"/>
    <p:sldId id="859" r:id="rId26"/>
    <p:sldId id="855" r:id="rId27"/>
    <p:sldId id="846" r:id="rId28"/>
    <p:sldId id="856" r:id="rId29"/>
    <p:sldId id="847" r:id="rId30"/>
    <p:sldId id="826" r:id="rId31"/>
    <p:sldId id="833" r:id="rId32"/>
    <p:sldId id="860" r:id="rId33"/>
    <p:sldId id="861" r:id="rId34"/>
    <p:sldId id="834" r:id="rId35"/>
    <p:sldId id="848" r:id="rId36"/>
    <p:sldId id="849" r:id="rId37"/>
    <p:sldId id="835" r:id="rId38"/>
    <p:sldId id="863" r:id="rId39"/>
    <p:sldId id="838" r:id="rId40"/>
    <p:sldId id="827" r:id="rId41"/>
    <p:sldId id="864" r:id="rId42"/>
    <p:sldId id="865" r:id="rId43"/>
    <p:sldId id="867" r:id="rId44"/>
    <p:sldId id="866" r:id="rId45"/>
    <p:sldId id="738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007033"/>
    <a:srgbClr val="006C31"/>
    <a:srgbClr val="EAEAEA"/>
    <a:srgbClr val="E8E8E8"/>
    <a:srgbClr val="131E57"/>
    <a:srgbClr val="6699FF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6" autoAdjust="0"/>
    <p:restoredTop sz="87927" autoAdjust="0"/>
  </p:normalViewPr>
  <p:slideViewPr>
    <p:cSldViewPr snapToGrid="0">
      <p:cViewPr>
        <p:scale>
          <a:sx n="70" d="100"/>
          <a:sy n="70" d="100"/>
        </p:scale>
        <p:origin x="-2574" y="-1014"/>
      </p:cViewPr>
      <p:guideLst>
        <p:guide orient="horz" pos="2160"/>
        <p:guide pos="2880"/>
        <p:guide pos="2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rblackmon\Desktop\Full%20Line%20Cost%20Model%2020090128%20%20-%20widths%20compared%20JEC%20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rblackmon\Desktop\Full%20Line%20Cost%20Model%2020090128%20%20-%20widths%20compared%20JEC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Cummulative Cost of Manufacturing Carbon Fiber</a:t>
            </a:r>
          </a:p>
        </c:rich>
      </c:tx>
      <c:layout>
        <c:manualLayout>
          <c:xMode val="edge"/>
          <c:yMode val="edge"/>
          <c:x val="0.30441230997404761"/>
          <c:y val="1.95758564437194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345939933259153"/>
          <c:y val="0.10168569874932028"/>
          <c:w val="0.78531701890989991"/>
          <c:h val="0.7520391517128876"/>
        </c:manualLayout>
      </c:layout>
      <c:scatterChart>
        <c:scatterStyle val="lineMarker"/>
        <c:ser>
          <c:idx val="0"/>
          <c:order val="0"/>
          <c:tx>
            <c:v>Total Cost</c:v>
          </c:tx>
          <c:xVal>
            <c:numRef>
              <c:f>'SIZING CALCS'!$Q$76:$W$76</c:f>
              <c:numCache>
                <c:formatCode>General</c:formatCode>
                <c:ptCount val="7"/>
                <c:pt idx="0">
                  <c:v>300</c:v>
                </c:pt>
                <c:pt idx="1">
                  <c:v>600</c:v>
                </c:pt>
                <c:pt idx="2">
                  <c:v>900</c:v>
                </c:pt>
                <c:pt idx="3">
                  <c:v>1250</c:v>
                </c:pt>
                <c:pt idx="4">
                  <c:v>1800</c:v>
                </c:pt>
                <c:pt idx="5">
                  <c:v>2000</c:v>
                </c:pt>
                <c:pt idx="6">
                  <c:v>2700</c:v>
                </c:pt>
              </c:numCache>
            </c:numRef>
          </c:xVal>
          <c:yVal>
            <c:numRef>
              <c:f>'SIZING CALCS'!$Q$397:$W$397</c:f>
              <c:numCache>
                <c:formatCode>"$"#,##0.00</c:formatCode>
                <c:ptCount val="7"/>
                <c:pt idx="0">
                  <c:v>35.0481809819034</c:v>
                </c:pt>
                <c:pt idx="1">
                  <c:v>27.409720815855689</c:v>
                </c:pt>
                <c:pt idx="2">
                  <c:v>24.3926077632687</c:v>
                </c:pt>
                <c:pt idx="3">
                  <c:v>22.867981441158658</c:v>
                </c:pt>
                <c:pt idx="4">
                  <c:v>21.801813989484231</c:v>
                </c:pt>
                <c:pt idx="5">
                  <c:v>21.6605680121056</c:v>
                </c:pt>
                <c:pt idx="6">
                  <c:v>20.988526759467302</c:v>
                </c:pt>
              </c:numCache>
            </c:numRef>
          </c:yVal>
        </c:ser>
        <c:axId val="57139584"/>
        <c:axId val="57141504"/>
      </c:scatterChart>
      <c:valAx>
        <c:axId val="57139584"/>
        <c:scaling>
          <c:orientation val="minMax"/>
          <c:max val="3500"/>
          <c:min val="0"/>
        </c:scaling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Production Rate (MTPY CF)</a:t>
                </a:r>
              </a:p>
            </c:rich>
          </c:tx>
          <c:layout>
            <c:manualLayout>
              <c:xMode val="edge"/>
              <c:yMode val="edge"/>
              <c:x val="0.44048943270300389"/>
              <c:y val="0.889070146818923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141504"/>
        <c:crosses val="autoZero"/>
        <c:crossBetween val="midCat"/>
        <c:majorUnit val="500"/>
      </c:valAx>
      <c:valAx>
        <c:axId val="57141504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USD / kg Carbon Fiber</a:t>
                </a:r>
              </a:p>
            </c:rich>
          </c:tx>
          <c:layout>
            <c:manualLayout>
              <c:xMode val="edge"/>
              <c:yMode val="edge"/>
              <c:x val="1.5572858731924393E-2"/>
              <c:y val="0.39967373572593889"/>
            </c:manualLayout>
          </c:layout>
          <c:spPr>
            <a:noFill/>
            <a:ln w="25400">
              <a:noFill/>
            </a:ln>
          </c:spPr>
        </c:title>
        <c:numFmt formatCode="&quot;$&quot;#,##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1395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Cummulative Cost of Manufacturing Carbon Fiber</a:t>
            </a:r>
          </a:p>
        </c:rich>
      </c:tx>
      <c:layout>
        <c:manualLayout>
          <c:xMode val="edge"/>
          <c:yMode val="edge"/>
          <c:x val="0.30441230997404728"/>
          <c:y val="1.957585644371945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345939933259147"/>
          <c:y val="0.10168569874932028"/>
          <c:w val="0.78531701890989991"/>
          <c:h val="0.7520391517128876"/>
        </c:manualLayout>
      </c:layout>
      <c:scatterChart>
        <c:scatterStyle val="lineMarker"/>
        <c:ser>
          <c:idx val="0"/>
          <c:order val="0"/>
          <c:tx>
            <c:v>Total Cost</c:v>
          </c:tx>
          <c:xVal>
            <c:numRef>
              <c:f>'SIZING CALCS'!$Q$76:$W$76</c:f>
              <c:numCache>
                <c:formatCode>General</c:formatCode>
                <c:ptCount val="7"/>
                <c:pt idx="0">
                  <c:v>300</c:v>
                </c:pt>
                <c:pt idx="1">
                  <c:v>600</c:v>
                </c:pt>
                <c:pt idx="2">
                  <c:v>900</c:v>
                </c:pt>
                <c:pt idx="3">
                  <c:v>1250</c:v>
                </c:pt>
                <c:pt idx="4">
                  <c:v>1800</c:v>
                </c:pt>
                <c:pt idx="5">
                  <c:v>2000</c:v>
                </c:pt>
                <c:pt idx="6">
                  <c:v>2700</c:v>
                </c:pt>
              </c:numCache>
            </c:numRef>
          </c:xVal>
          <c:yVal>
            <c:numRef>
              <c:f>'SIZING CALCS'!$Q$397:$W$397</c:f>
              <c:numCache>
                <c:formatCode>"$"#,##0.00</c:formatCode>
                <c:ptCount val="7"/>
                <c:pt idx="0">
                  <c:v>35.0481809819034</c:v>
                </c:pt>
                <c:pt idx="1">
                  <c:v>27.409720815855689</c:v>
                </c:pt>
                <c:pt idx="2">
                  <c:v>24.3926077632687</c:v>
                </c:pt>
                <c:pt idx="3">
                  <c:v>22.867981441158651</c:v>
                </c:pt>
                <c:pt idx="4">
                  <c:v>21.801813989484231</c:v>
                </c:pt>
                <c:pt idx="5">
                  <c:v>21.6605680121056</c:v>
                </c:pt>
                <c:pt idx="6">
                  <c:v>20.988526759467316</c:v>
                </c:pt>
              </c:numCache>
            </c:numRef>
          </c:yVal>
        </c:ser>
        <c:axId val="57174272"/>
        <c:axId val="57409920"/>
      </c:scatterChart>
      <c:valAx>
        <c:axId val="57174272"/>
        <c:scaling>
          <c:orientation val="minMax"/>
          <c:max val="3500"/>
          <c:min val="0"/>
        </c:scaling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Production Rate (MTPY CF)</a:t>
                </a:r>
              </a:p>
            </c:rich>
          </c:tx>
          <c:layout>
            <c:manualLayout>
              <c:xMode val="edge"/>
              <c:yMode val="edge"/>
              <c:x val="0.44048943270300345"/>
              <c:y val="0.8890701468189234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409920"/>
        <c:crosses val="autoZero"/>
        <c:crossBetween val="midCat"/>
        <c:majorUnit val="500"/>
      </c:valAx>
      <c:valAx>
        <c:axId val="57409920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USD / kg Carbon Fiber</a:t>
                </a:r>
              </a:p>
            </c:rich>
          </c:tx>
          <c:layout>
            <c:manualLayout>
              <c:xMode val="edge"/>
              <c:yMode val="edge"/>
              <c:x val="1.5572858731924381E-2"/>
              <c:y val="0.39967373572593873"/>
            </c:manualLayout>
          </c:layout>
          <c:spPr>
            <a:noFill/>
            <a:ln w="25400">
              <a:noFill/>
            </a:ln>
          </c:spPr>
        </c:title>
        <c:numFmt formatCode="&quot;$&quot;#,##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17427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0.49522</cdr:x>
      <cdr:y>0.49267</cdr:y>
    </cdr:from>
    <cdr:to>
      <cdr:x>0.90652</cdr:x>
      <cdr:y>0.85785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0545" y="2751154"/>
          <a:ext cx="3521988" cy="203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Assumptions:</a:t>
          </a:r>
        </a:p>
        <a:p xmlns:a="http://schemas.openxmlformats.org/drawingml/2006/main">
          <a:r>
            <a:rPr lang="en-US" sz="1100" b="1" dirty="0"/>
            <a:t>	$10 USD / kg of CF for Precursor</a:t>
          </a:r>
        </a:p>
        <a:p xmlns:a="http://schemas.openxmlformats.org/drawingml/2006/main">
          <a:r>
            <a:rPr lang="en-US" sz="1100" b="1" dirty="0"/>
            <a:t>	Production</a:t>
          </a:r>
          <a:r>
            <a:rPr lang="en-US" sz="1100" b="1" baseline="0" dirty="0"/>
            <a:t> of 12k Carbon Fiber</a:t>
          </a:r>
        </a:p>
        <a:p xmlns:a="http://schemas.openxmlformats.org/drawingml/2006/main">
          <a:r>
            <a:rPr lang="en-US" sz="1100" b="1" baseline="0" dirty="0"/>
            <a:t>	6mm Spacing Per </a:t>
          </a:r>
          <a:r>
            <a:rPr lang="en-US" sz="1100" b="1" baseline="0" dirty="0" smtClean="0"/>
            <a:t>Tow</a:t>
          </a:r>
          <a:endParaRPr lang="en-US" sz="1100" b="1" baseline="0" dirty="0"/>
        </a:p>
        <a:p xmlns:a="http://schemas.openxmlformats.org/drawingml/2006/main">
          <a:r>
            <a:rPr lang="en-US" sz="1100" b="1" baseline="0" dirty="0"/>
            <a:t>	90 Minutes </a:t>
          </a:r>
          <a:r>
            <a:rPr lang="en-US" sz="1100" b="1" baseline="0" dirty="0" smtClean="0"/>
            <a:t>Retention </a:t>
          </a:r>
          <a:r>
            <a:rPr lang="en-US" sz="1100" b="1" baseline="0" dirty="0"/>
            <a:t>in Ovens</a:t>
          </a:r>
        </a:p>
        <a:p xmlns:a="http://schemas.openxmlformats.org/drawingml/2006/main">
          <a:r>
            <a:rPr lang="en-US" sz="1100" b="1" baseline="0" dirty="0"/>
            <a:t>	90 Seconds Retention in LT Furnace</a:t>
          </a:r>
        </a:p>
        <a:p xmlns:a="http://schemas.openxmlformats.org/drawingml/2006/main">
          <a:r>
            <a:rPr lang="en-US" sz="1100" b="1" baseline="0" dirty="0"/>
            <a:t>	</a:t>
          </a:r>
          <a:r>
            <a:rPr lang="en-US" sz="1100" b="1" baseline="0" dirty="0">
              <a:latin typeface="+mn-lt"/>
              <a:ea typeface="+mn-ea"/>
              <a:cs typeface="+mn-cs"/>
            </a:rPr>
            <a:t>90 Seconds Retention in HT </a:t>
          </a:r>
          <a:r>
            <a:rPr lang="en-US" sz="1100" b="1" baseline="0" dirty="0" smtClean="0">
              <a:latin typeface="+mn-lt"/>
              <a:ea typeface="+mn-ea"/>
              <a:cs typeface="+mn-cs"/>
            </a:rPr>
            <a:t>Furnace</a:t>
          </a:r>
        </a:p>
        <a:p xmlns:a="http://schemas.openxmlformats.org/drawingml/2006/main">
          <a:r>
            <a:rPr lang="en-US" b="1" dirty="0"/>
            <a:t>	</a:t>
          </a:r>
          <a:endParaRPr lang="en-US" b="1" dirty="0" smtClean="0"/>
        </a:p>
        <a:p xmlns:a="http://schemas.openxmlformats.org/drawingml/2006/main">
          <a:r>
            <a:rPr lang="en-US" b="1" dirty="0" smtClean="0"/>
            <a:t>	Calculated at Approx. 80% Availability</a:t>
          </a:r>
        </a:p>
        <a:p xmlns:a="http://schemas.openxmlformats.org/drawingml/2006/main">
          <a:r>
            <a:rPr lang="en-US" sz="1100" b="1" dirty="0"/>
            <a:t>	</a:t>
          </a:r>
          <a:r>
            <a:rPr lang="en-US" b="1" dirty="0" smtClean="0"/>
            <a:t>(Actual Operating Facility likely 	closer to 60% - 70% Availability)</a:t>
          </a:r>
          <a:endParaRPr lang="en-US" sz="1100" b="1" dirty="0"/>
        </a:p>
        <a:p xmlns:a="http://schemas.openxmlformats.org/drawingml/2006/main">
          <a:r>
            <a:rPr lang="en-US" sz="1100" b="1" dirty="0"/>
            <a:t>	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0.50843</cdr:x>
      <cdr:y>0.50591</cdr:y>
    </cdr:from>
    <cdr:to>
      <cdr:x>0.91973</cdr:x>
      <cdr:y>0.87109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353635" y="2825087"/>
          <a:ext cx="3521988" cy="203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 dirty="0"/>
            <a:t>Assumptions:</a:t>
          </a:r>
        </a:p>
        <a:p xmlns:a="http://schemas.openxmlformats.org/drawingml/2006/main">
          <a:r>
            <a:rPr lang="en-US" sz="1100" b="1" dirty="0"/>
            <a:t>	$10 USD / kg of CF for Precursor</a:t>
          </a:r>
        </a:p>
        <a:p xmlns:a="http://schemas.openxmlformats.org/drawingml/2006/main">
          <a:r>
            <a:rPr lang="en-US" sz="1100" b="1" dirty="0"/>
            <a:t>	Production</a:t>
          </a:r>
          <a:r>
            <a:rPr lang="en-US" sz="1100" b="1" baseline="0" dirty="0"/>
            <a:t> of 12k Carbon Fiber</a:t>
          </a:r>
        </a:p>
        <a:p xmlns:a="http://schemas.openxmlformats.org/drawingml/2006/main">
          <a:r>
            <a:rPr lang="en-US" sz="1100" b="1" baseline="0" dirty="0"/>
            <a:t>	6mm Spacing Per </a:t>
          </a:r>
          <a:r>
            <a:rPr lang="en-US" sz="1100" b="1" baseline="0" dirty="0" smtClean="0"/>
            <a:t>Tow</a:t>
          </a:r>
          <a:endParaRPr lang="en-US" sz="1100" b="1" baseline="0" dirty="0"/>
        </a:p>
        <a:p xmlns:a="http://schemas.openxmlformats.org/drawingml/2006/main">
          <a:r>
            <a:rPr lang="en-US" sz="1100" b="1" baseline="0" dirty="0"/>
            <a:t>	90 Minutes </a:t>
          </a:r>
          <a:r>
            <a:rPr lang="en-US" sz="1100" b="1" baseline="0" dirty="0" smtClean="0"/>
            <a:t>Retention </a:t>
          </a:r>
          <a:r>
            <a:rPr lang="en-US" sz="1100" b="1" baseline="0" dirty="0"/>
            <a:t>in Ovens</a:t>
          </a:r>
        </a:p>
        <a:p xmlns:a="http://schemas.openxmlformats.org/drawingml/2006/main">
          <a:r>
            <a:rPr lang="en-US" sz="1100" b="1" baseline="0" dirty="0"/>
            <a:t>	90 Seconds Retention in LT Furnace</a:t>
          </a:r>
        </a:p>
        <a:p xmlns:a="http://schemas.openxmlformats.org/drawingml/2006/main">
          <a:r>
            <a:rPr lang="en-US" sz="1100" b="1" baseline="0" dirty="0"/>
            <a:t>	</a:t>
          </a:r>
          <a:r>
            <a:rPr lang="en-US" sz="1100" b="1" baseline="0" dirty="0">
              <a:latin typeface="Calibri"/>
            </a:rPr>
            <a:t>90 Seconds Retention in HT </a:t>
          </a:r>
          <a:r>
            <a:rPr lang="en-US" sz="1100" b="1" baseline="0" dirty="0" smtClean="0">
              <a:latin typeface="Calibri"/>
            </a:rPr>
            <a:t>Furnace</a:t>
          </a:r>
        </a:p>
        <a:p xmlns:a="http://schemas.openxmlformats.org/drawingml/2006/main">
          <a:r>
            <a:rPr lang="en-US" b="1" dirty="0"/>
            <a:t>	</a:t>
          </a:r>
          <a:endParaRPr lang="en-US" b="1" dirty="0" smtClean="0"/>
        </a:p>
        <a:p xmlns:a="http://schemas.openxmlformats.org/drawingml/2006/main">
          <a:r>
            <a:rPr lang="en-US" b="1" dirty="0" smtClean="0"/>
            <a:t>	Calculated at Approx. 80% Availability</a:t>
          </a:r>
        </a:p>
        <a:p xmlns:a="http://schemas.openxmlformats.org/drawingml/2006/main">
          <a:r>
            <a:rPr lang="en-US" sz="1100" b="1" dirty="0"/>
            <a:t>	</a:t>
          </a:r>
          <a:r>
            <a:rPr lang="en-US" b="1" dirty="0" smtClean="0"/>
            <a:t>(Actual Operating Facility likely 	closer to 60% - 70% Availability)</a:t>
          </a:r>
          <a:endParaRPr lang="en-US" sz="1100" b="1" dirty="0"/>
        </a:p>
        <a:p xmlns:a="http://schemas.openxmlformats.org/drawingml/2006/main">
          <a:r>
            <a:rPr lang="en-US" sz="1100" b="1" dirty="0"/>
            <a:t>	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pPr>
              <a:defRPr/>
            </a:pPr>
            <a:fld id="{2E5E51DC-891E-4FD5-8F81-99C2275A6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38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pPr>
              <a:defRPr/>
            </a:pPr>
            <a:fld id="{8F02EAB5-FB40-4046-BAA9-BF51761A8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9154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solidFill>
            <a:srgbClr val="FFFFFF"/>
          </a:solidFill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2" tIns="46586" rIns="93172" bIns="46586"/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66788"/>
            <a:fld id="{48C64A5F-85C9-47E0-AA70-44D2B858262B}" type="slidenum">
              <a:rPr lang="en-US" sz="1300">
                <a:latin typeface="Arial" charset="0"/>
                <a:cs typeface="Arial" charset="0"/>
              </a:rPr>
              <a:pPr algn="r" defTabSz="966788"/>
              <a:t>4</a:t>
            </a:fld>
            <a:endParaRPr lang="en-US" sz="13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4" tIns="46582" rIns="93164" bIns="4658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1863"/>
            <a:fld id="{36AE9942-CEA6-4F33-8259-0C2D685D7513}" type="slidenum">
              <a:rPr lang="en-US" sz="1200">
                <a:latin typeface="Arial" charset="0"/>
                <a:cs typeface="Arial" charset="0"/>
              </a:rPr>
              <a:pPr algn="r" defTabSz="931863"/>
              <a:t>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PR20307_template_EH_cover_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4600" y="4899025"/>
            <a:ext cx="6565900" cy="796925"/>
          </a:xfrm>
        </p:spPr>
        <p:txBody>
          <a:bodyPr/>
          <a:lstStyle>
            <a:lvl1pPr algn="r">
              <a:defRPr sz="3000" smtClean="0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7412" name="Text Placeholder 5"/>
          <p:cNvSpPr>
            <a:spLocks noGrp="1"/>
          </p:cNvSpPr>
          <p:nvPr>
            <p:ph type="subTitle" idx="1"/>
          </p:nvPr>
        </p:nvSpPr>
        <p:spPr>
          <a:xfrm>
            <a:off x="2286000" y="5829300"/>
            <a:ext cx="5537200" cy="427038"/>
          </a:xfrm>
        </p:spPr>
        <p:txBody>
          <a:bodyPr/>
          <a:lstStyle>
            <a:lvl1pPr marL="0" indent="0" algn="r">
              <a:defRPr sz="2000">
                <a:solidFill>
                  <a:schemeClr val="bg2"/>
                </a:solidFill>
                <a:cs typeface="Arial" charset="0"/>
              </a:defRPr>
            </a:lvl1pPr>
          </a:lstStyle>
          <a:p>
            <a:r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5816600"/>
            <a:ext cx="91440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Meridien LT Roman" pitchFamily="50" charset="0"/>
              </a:rPr>
              <a:t>Spark the Future</a:t>
            </a:r>
            <a:r>
              <a:rPr lang="en-US" smtClean="0">
                <a:solidFill>
                  <a:schemeClr val="bg1"/>
                </a:solidFill>
                <a:latin typeface="Myriad Pro" pitchFamily="34" charset="0"/>
              </a:rPr>
              <a:t>™</a:t>
            </a:r>
            <a:endParaRPr lang="en-US" smtClean="0">
              <a:solidFill>
                <a:schemeClr val="bg1"/>
              </a:solidFill>
              <a:latin typeface="Meridien LT Roman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21BF-8806-4EF7-8EEB-43C587480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D63A-A063-4BCE-8CF6-956AA3EF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0" y="2927350"/>
            <a:ext cx="2360613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3513" y="2927350"/>
            <a:ext cx="2360612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DC2A-7DD2-4249-B1BA-2A4950917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3D34-57BC-4B25-88A6-E13F495C4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EA337-D13D-4D1C-9218-E9791DBDA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F326-3CAF-4B81-9C04-B27E43070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82EA1-FAB2-4524-9020-F000CF61B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5FC5-79C5-4348-AB6D-79C2ED6AA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D76D-37FB-4D52-A397-8F905833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6513" y="2274888"/>
            <a:ext cx="1217612" cy="1049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0" y="2274888"/>
            <a:ext cx="3503613" cy="104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8E41A-87CA-4B9E-AB82-07E94D3F2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193" y="242623"/>
            <a:ext cx="8605615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269192" y="1162050"/>
            <a:ext cx="8604504" cy="1867178"/>
          </a:xfrm>
        </p:spPr>
        <p:txBody>
          <a:bodyPr/>
          <a:lstStyle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660B-1AB3-4024-B7B9-BFFB61AEB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3" y="242623"/>
            <a:ext cx="8605615" cy="831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162050"/>
            <a:ext cx="4206240" cy="1867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668568" y="1162050"/>
            <a:ext cx="4206240" cy="1867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8D3C-433D-476C-AF71-1DE855327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193" y="1167782"/>
            <a:ext cx="4206240" cy="4062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1167782"/>
            <a:ext cx="420624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69193" y="1666875"/>
            <a:ext cx="4206240" cy="1867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4668568" y="1666875"/>
            <a:ext cx="4206240" cy="1867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9193" y="242623"/>
            <a:ext cx="8605615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AF8A9-FF89-4A2B-B371-34A970A91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D977-EFED-4E46-B04B-9BDCEC158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FFB1-A000-4BDF-B81E-C814C2600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471488"/>
            <a:ext cx="8604250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123950"/>
            <a:ext cx="8604250" cy="185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02E0-416B-423B-B42D-C38224E9B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CEAE17-D859-4181-9870-7F8A98302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22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39174-3145-4972-9A1C-57ADF7B88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PR20307_template_EH_body_C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471488"/>
            <a:ext cx="860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2350" y="6562725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D4AB3A8-814D-4283-B4DE-5887C6D78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69875" y="1123950"/>
            <a:ext cx="86042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49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Myriad Pro" pitchFamily="34" charset="0"/>
          <a:ea typeface="+mj-ea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Myriad Pro" pitchFamily="34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ts val="400"/>
        </a:spcAft>
        <a:buClr>
          <a:srgbClr val="6E6E6E"/>
        </a:buClr>
        <a:buFont typeface="Webdings" pitchFamily="18" charset="2"/>
        <a:defRPr lang="en-US" sz="2200" dirty="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1pPr>
      <a:lvl2pPr marL="282575" indent="-280988" algn="l" rtl="0" eaLnBrk="0" fontAlgn="base" hangingPunct="0">
        <a:spcBef>
          <a:spcPts val="300"/>
        </a:spcBef>
        <a:spcAft>
          <a:spcPts val="400"/>
        </a:spcAft>
        <a:buClr>
          <a:schemeClr val="accent1"/>
        </a:buClr>
        <a:buSzPct val="95000"/>
        <a:buFont typeface="Wingdings" pitchFamily="2" charset="2"/>
        <a:buChar char="§"/>
        <a:defRPr lang="en-US" sz="2000" dirty="0">
          <a:solidFill>
            <a:schemeClr val="tx1"/>
          </a:solidFill>
          <a:latin typeface="Myriad Pro" pitchFamily="34" charset="0"/>
          <a:cs typeface="Arial" pitchFamily="34" charset="0"/>
        </a:defRPr>
      </a:lvl2pPr>
      <a:lvl3pPr marL="573088" indent="-290513" algn="l" rtl="0" eaLnBrk="0" fontAlgn="base" hangingPunct="0">
        <a:spcBef>
          <a:spcPts val="300"/>
        </a:spcBef>
        <a:spcAft>
          <a:spcPts val="400"/>
        </a:spcAft>
        <a:buClr>
          <a:schemeClr val="accent1"/>
        </a:buClr>
        <a:buSzPct val="80000"/>
        <a:buFont typeface="Arial" charset="0"/>
        <a:buChar char="–"/>
        <a:defRPr lang="en-US" dirty="0">
          <a:solidFill>
            <a:schemeClr val="tx1"/>
          </a:solidFill>
          <a:latin typeface="Myriad Pro" pitchFamily="34" charset="0"/>
          <a:cs typeface="Arial" pitchFamily="34" charset="0"/>
        </a:defRPr>
      </a:lvl3pPr>
      <a:lvl4pPr marL="854075" indent="-280988" algn="l" rtl="0" eaLnBrk="0" fontAlgn="base" hangingPunct="0">
        <a:spcBef>
          <a:spcPts val="300"/>
        </a:spcBef>
        <a:spcAft>
          <a:spcPts val="400"/>
        </a:spcAft>
        <a:buClr>
          <a:schemeClr val="accent1"/>
        </a:buClr>
        <a:buSzPct val="70000"/>
        <a:buFont typeface="Arial" charset="0"/>
        <a:buChar char="•"/>
        <a:defRPr lang="en-US" sz="1600" dirty="0">
          <a:solidFill>
            <a:schemeClr val="tx1"/>
          </a:solidFill>
          <a:latin typeface="Myriad Pro" pitchFamily="34" charset="0"/>
          <a:cs typeface="Arial" pitchFamily="34" charset="0"/>
        </a:defRPr>
      </a:lvl4pPr>
      <a:lvl5pPr marL="854075" indent="290513" algn="l" rtl="0" eaLnBrk="0" fontAlgn="base" hangingPunct="0">
        <a:spcBef>
          <a:spcPts val="300"/>
        </a:spcBef>
        <a:spcAft>
          <a:spcPts val="400"/>
        </a:spcAft>
        <a:buClr>
          <a:schemeClr val="accent1"/>
        </a:buClr>
        <a:buSzPct val="60000"/>
        <a:buFont typeface="Arial" charset="0"/>
        <a:buChar char="–"/>
        <a:defRPr lang="en-US" sz="1600" dirty="0">
          <a:solidFill>
            <a:schemeClr val="tx1"/>
          </a:solidFill>
          <a:latin typeface="Myriad Pro" pitchFamily="34" charset="0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PR20307_template_EH_divider_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00500" y="2274888"/>
            <a:ext cx="4873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2350" y="6562725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35EF14FA-DD98-45B9-A2C2-98BA65591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4000500" y="2927350"/>
            <a:ext cx="487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4" name="Line 8"/>
          <p:cNvSpPr>
            <a:spLocks noChangeShapeType="1"/>
          </p:cNvSpPr>
          <p:nvPr userDrawn="1"/>
        </p:nvSpPr>
        <p:spPr bwMode="auto">
          <a:xfrm>
            <a:off x="3784600" y="2222500"/>
            <a:ext cx="0" cy="1155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48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yriad Pro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yriad Pro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yriad Pro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yriad Pro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yriad Pro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yriad Pro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yriad Pro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ts val="400"/>
        </a:spcAft>
        <a:buClr>
          <a:srgbClr val="6E6E6E"/>
        </a:buClr>
        <a:buFont typeface="Webdings" pitchFamily="18" charset="2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282575" indent="-280988" algn="l" rtl="0" eaLnBrk="0" fontAlgn="base" hangingPunct="0">
        <a:spcBef>
          <a:spcPts val="300"/>
        </a:spcBef>
        <a:spcAft>
          <a:spcPts val="400"/>
        </a:spcAft>
        <a:buClr>
          <a:schemeClr val="accent1"/>
        </a:buClr>
        <a:buSzPct val="9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573088" indent="-290513" algn="l" rtl="0" eaLnBrk="0" fontAlgn="base" hangingPunct="0">
        <a:spcBef>
          <a:spcPts val="300"/>
        </a:spcBef>
        <a:spcAft>
          <a:spcPts val="400"/>
        </a:spcAft>
        <a:buClr>
          <a:schemeClr val="accent1"/>
        </a:buClr>
        <a:buSzPct val="80000"/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854075" indent="-280988" algn="l" rtl="0" eaLnBrk="0" fontAlgn="base" hangingPunct="0">
        <a:spcBef>
          <a:spcPts val="300"/>
        </a:spcBef>
        <a:spcAft>
          <a:spcPts val="400"/>
        </a:spcAft>
        <a:buClr>
          <a:schemeClr val="accent1"/>
        </a:buClr>
        <a:buSzPct val="7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854075" indent="290513" algn="l" rtl="0" eaLnBrk="0" fontAlgn="base" hangingPunct="0">
        <a:spcBef>
          <a:spcPts val="300"/>
        </a:spcBef>
        <a:spcAft>
          <a:spcPts val="400"/>
        </a:spcAft>
        <a:buClr>
          <a:schemeClr val="accent1"/>
        </a:buClr>
        <a:buSzPct val="6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5pPr>
      <a:lvl6pPr marL="1311275" indent="290513" algn="l" rtl="0" fontAlgn="base">
        <a:spcBef>
          <a:spcPts val="300"/>
        </a:spcBef>
        <a:spcAft>
          <a:spcPts val="400"/>
        </a:spcAft>
        <a:buClr>
          <a:schemeClr val="accent1"/>
        </a:buClr>
        <a:buSzPct val="6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768475" indent="290513" algn="l" rtl="0" fontAlgn="base">
        <a:spcBef>
          <a:spcPts val="300"/>
        </a:spcBef>
        <a:spcAft>
          <a:spcPts val="400"/>
        </a:spcAft>
        <a:buClr>
          <a:schemeClr val="accent1"/>
        </a:buClr>
        <a:buSzPct val="6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225675" indent="290513" algn="l" rtl="0" fontAlgn="base">
        <a:spcBef>
          <a:spcPts val="300"/>
        </a:spcBef>
        <a:spcAft>
          <a:spcPts val="400"/>
        </a:spcAft>
        <a:buClr>
          <a:schemeClr val="accent1"/>
        </a:buClr>
        <a:buSzPct val="6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682875" indent="290513" algn="l" rtl="0" fontAlgn="base">
        <a:spcBef>
          <a:spcPts val="300"/>
        </a:spcBef>
        <a:spcAft>
          <a:spcPts val="400"/>
        </a:spcAft>
        <a:buClr>
          <a:schemeClr val="accent1"/>
        </a:buClr>
        <a:buSzPct val="6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63" y="0"/>
            <a:ext cx="147637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964" y="1283525"/>
            <a:ext cx="3133725" cy="2370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439237" y="1460310"/>
            <a:ext cx="13647" cy="21836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151" name="Picture 8" descr="Harper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13" y="1930400"/>
            <a:ext cx="25146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728852" y="2101932"/>
            <a:ext cx="463138" cy="1472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1"/>
          <p:cNvSpPr>
            <a:spLocks noGrp="1" noChangeArrowheads="1"/>
          </p:cNvSpPr>
          <p:nvPr>
            <p:ph type="title"/>
          </p:nvPr>
        </p:nvSpPr>
        <p:spPr>
          <a:xfrm>
            <a:off x="3574476" y="1148093"/>
            <a:ext cx="5189520" cy="1291989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Processing Advancements Within Reach for Achieving </a:t>
            </a:r>
            <a:r>
              <a:rPr lang="en-US" sz="2400" dirty="0" smtClean="0"/>
              <a:t>Significant Reductions </a:t>
            </a:r>
            <a:r>
              <a:rPr lang="en-US" sz="2400" dirty="0" smtClean="0"/>
              <a:t>in Carbon Fiber Cost of Manufacturing</a:t>
            </a:r>
          </a:p>
        </p:txBody>
      </p:sp>
      <p:sp>
        <p:nvSpPr>
          <p:cNvPr id="6147" name="Subtitle 3"/>
          <p:cNvSpPr>
            <a:spLocks/>
          </p:cNvSpPr>
          <p:nvPr/>
        </p:nvSpPr>
        <p:spPr bwMode="auto">
          <a:xfrm>
            <a:off x="3588417" y="3043451"/>
            <a:ext cx="4838700" cy="63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6E6E6E"/>
              </a:buClr>
              <a:buFont typeface="Webdings" pitchFamily="18" charset="2"/>
              <a:buNone/>
              <a:tabLst>
                <a:tab pos="1025525" algn="l"/>
              </a:tabLst>
            </a:pPr>
            <a:r>
              <a:rPr lang="en-US" sz="2000" dirty="0" smtClean="0">
                <a:solidFill>
                  <a:schemeClr val="bg2"/>
                </a:solidFill>
                <a:latin typeface="Myriad Pro" pitchFamily="34" charset="0"/>
              </a:rPr>
              <a:t>JEC Europe 2013, Paris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6E6E6E"/>
              </a:buClr>
              <a:buFont typeface="Webdings" pitchFamily="18" charset="2"/>
              <a:buNone/>
              <a:tabLst>
                <a:tab pos="1025525" algn="l"/>
              </a:tabLst>
            </a:pPr>
            <a:r>
              <a:rPr lang="fr-FR" sz="2000" dirty="0" smtClean="0">
                <a:solidFill>
                  <a:schemeClr val="bg2"/>
                </a:solidFill>
                <a:latin typeface="Myriad Pro" pitchFamily="34" charset="0"/>
              </a:rPr>
              <a:t>ICS </a:t>
            </a:r>
            <a:r>
              <a:rPr lang="fr-FR" sz="2000" dirty="0" err="1" smtClean="0">
                <a:solidFill>
                  <a:schemeClr val="bg2"/>
                </a:solidFill>
                <a:latin typeface="Myriad Pro" pitchFamily="34" charset="0"/>
              </a:rPr>
              <a:t>Carbon</a:t>
            </a:r>
            <a:r>
              <a:rPr lang="fr-FR" sz="2000" dirty="0" smtClean="0">
                <a:solidFill>
                  <a:schemeClr val="bg2"/>
                </a:solidFill>
                <a:latin typeface="Myriad Pro" pitchFamily="34" charset="0"/>
              </a:rPr>
              <a:t> </a:t>
            </a:r>
            <a:r>
              <a:rPr lang="fr-FR" sz="2000" dirty="0" smtClean="0">
                <a:solidFill>
                  <a:schemeClr val="bg2"/>
                </a:solidFill>
                <a:latin typeface="Myriad Pro" pitchFamily="34" charset="0"/>
              </a:rPr>
              <a:t>Conference</a:t>
            </a:r>
            <a:endParaRPr lang="fr-FR" sz="2000" dirty="0" smtClean="0">
              <a:solidFill>
                <a:schemeClr val="bg2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291563" y="1135772"/>
            <a:ext cx="8526483" cy="60274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Myriad Pro"/>
                <a:cs typeface="Times New Roman" pitchFamily="18" charset="0"/>
              </a:rPr>
              <a:t>Modern Line Speeds</a:t>
            </a:r>
          </a:p>
          <a:p>
            <a:pPr lvl="1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2060"/>
                </a:solidFill>
                <a:latin typeface="Myriad Pro"/>
                <a:cs typeface="Times New Roman" pitchFamily="18" charset="0"/>
              </a:rPr>
              <a:t>	</a:t>
            </a: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At 10m/min – 20 m/min for a state of the art 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line</a:t>
            </a:r>
          </a:p>
          <a:p>
            <a:pPr lvl="1" eaLnBrk="0" hangingPunct="0">
              <a:spcBef>
                <a:spcPct val="50000"/>
              </a:spcBef>
            </a:pPr>
            <a:endParaRPr lang="en-US" sz="800" dirty="0">
              <a:solidFill>
                <a:srgbClr val="C00000"/>
              </a:solidFill>
              <a:latin typeface="Myriad Pro"/>
              <a:cs typeface="Times New Roman" pitchFamily="18" charset="0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Myriad Pro"/>
                <a:cs typeface="Times New Roman" pitchFamily="18" charset="0"/>
              </a:rPr>
              <a:t>Oxidation Oven Capacities</a:t>
            </a:r>
          </a:p>
          <a:p>
            <a:pPr lvl="1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	More Than 500 – 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800 </a:t>
            </a: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kg/hr feed of PAN</a:t>
            </a:r>
          </a:p>
          <a:p>
            <a:pPr lvl="1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	More than 500 m – 1000m Overall Heated Length </a:t>
            </a:r>
          </a:p>
          <a:p>
            <a:pPr lvl="1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	4 Zones Minimum; Typically 6 – 8 Zones</a:t>
            </a:r>
          </a:p>
          <a:p>
            <a:pPr lvl="1" eaLnBrk="0" hangingPunct="0">
              <a:spcBef>
                <a:spcPts val="600"/>
              </a:spcBef>
            </a:pP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3m </a:t>
            </a: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wide designs 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are the prevalent state of the art design</a:t>
            </a:r>
            <a:endParaRPr lang="en-US" sz="1800" dirty="0">
              <a:solidFill>
                <a:srgbClr val="C00000"/>
              </a:solidFill>
              <a:latin typeface="Myriad Pro"/>
              <a:cs typeface="Times New Roman" pitchFamily="18" charset="0"/>
            </a:endParaRPr>
          </a:p>
          <a:p>
            <a:pPr lvl="1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Unsupported </a:t>
            </a: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Heated Lengths typically less than 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15m</a:t>
            </a:r>
          </a:p>
          <a:p>
            <a:pPr lvl="1" eaLnBrk="0" hangingPunct="0">
              <a:lnSpc>
                <a:spcPct val="100000"/>
              </a:lnSpc>
              <a:spcBef>
                <a:spcPts val="600"/>
              </a:spcBef>
            </a:pPr>
            <a:endParaRPr lang="en-US" sz="800" dirty="0">
              <a:solidFill>
                <a:srgbClr val="C00000"/>
              </a:solidFill>
              <a:latin typeface="Myriad Pro"/>
              <a:cs typeface="Times New Roman" pitchFamily="18" charset="0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Myriad Pro"/>
                <a:cs typeface="Times New Roman" pitchFamily="18" charset="0"/>
              </a:rPr>
              <a:t>LT and HT Furnaces Understand Your Process and the Impact of Technical Specifications</a:t>
            </a:r>
          </a:p>
          <a:p>
            <a:pPr lvl="1" eaLnBrk="0" hangingPunct="0">
              <a:spcBef>
                <a:spcPts val="600"/>
              </a:spcBef>
            </a:pP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3m wide designs wide are prevalent state of the art design</a:t>
            </a:r>
            <a:endParaRPr lang="en-US" sz="1800" dirty="0">
              <a:solidFill>
                <a:srgbClr val="C00000"/>
              </a:solidFill>
              <a:latin typeface="Myriad Pro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</a:pP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Unsupported </a:t>
            </a: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Heated Lengths 15 m – 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20m</a:t>
            </a:r>
            <a:endParaRPr lang="en-US" sz="1800" dirty="0">
              <a:solidFill>
                <a:srgbClr val="C00000"/>
              </a:solidFill>
              <a:latin typeface="Myriad Pro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</a:pP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	HT Temperatures </a:t>
            </a:r>
            <a:r>
              <a:rPr lang="en-US" sz="1800" dirty="0" smtClean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Regimes &lt;1450C, </a:t>
            </a:r>
            <a:r>
              <a:rPr lang="en-US" sz="1800" dirty="0">
                <a:solidFill>
                  <a:srgbClr val="C00000"/>
                </a:solidFill>
                <a:latin typeface="Myriad Pro"/>
                <a:cs typeface="Times New Roman" pitchFamily="18" charset="0"/>
              </a:rPr>
              <a:t>1600C, and 1800C or greater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Title 6"/>
          <p:cNvSpPr>
            <a:spLocks/>
          </p:cNvSpPr>
          <p:nvPr/>
        </p:nvSpPr>
        <p:spPr bwMode="auto">
          <a:xfrm>
            <a:off x="322595" y="256984"/>
            <a:ext cx="85518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576" anchor="b"/>
          <a:lstStyle/>
          <a:p>
            <a:pPr algn="ctr">
              <a:lnSpc>
                <a:spcPct val="90000"/>
              </a:lnSpc>
              <a:defRPr/>
            </a:pPr>
            <a:r>
              <a:rPr lang="en-US" sz="2600" dirty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/>
            </a:r>
            <a:br>
              <a:rPr lang="en-US" sz="2600" dirty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</a:br>
            <a:endParaRPr lang="en-US" sz="2600" dirty="0" smtClean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600" dirty="0" smtClean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State of the Industry: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Review of Scales </a:t>
            </a:r>
            <a:r>
              <a:rPr lang="en-US" sz="2800" dirty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of Operations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635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290512" y="805218"/>
          <a:ext cx="8562975" cy="558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Rectangle 2"/>
          <p:cNvSpPr>
            <a:spLocks noGrp="1"/>
          </p:cNvSpPr>
          <p:nvPr>
            <p:ph type="body" idx="1"/>
          </p:nvPr>
        </p:nvSpPr>
        <p:spPr>
          <a:xfrm>
            <a:off x="1371600" y="1524000"/>
            <a:ext cx="7543800" cy="4114800"/>
          </a:xfrm>
        </p:spPr>
        <p:txBody>
          <a:bodyPr lIns="92066" tIns="46034" rIns="92066" bIns="46034"/>
          <a:lstStyle/>
          <a:p>
            <a:pPr>
              <a:buFont typeface="Wingdings" pitchFamily="2" charset="2"/>
              <a:buNone/>
            </a:pPr>
            <a:endParaRPr sz="1900" b="1" dirty="0" smtClean="0">
              <a:cs typeface="Arial" charset="0"/>
            </a:endParaRPr>
          </a:p>
          <a:p>
            <a:endParaRPr sz="1900" b="1" dirty="0" smtClean="0">
              <a:cs typeface="Arial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066800" y="990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/>
          <a:lstStyle/>
          <a:p>
            <a:pPr marL="282575" lvl="1" indent="-280988" eaLnBrk="0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None/>
            </a:pPr>
            <a:endParaRPr lang="en-US" sz="1900" b="1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3039146" y="335064"/>
            <a:ext cx="3127017" cy="88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defRPr/>
            </a:pPr>
            <a:r>
              <a:rPr lang="en-US" sz="2600" dirty="0" smtClean="0">
                <a:solidFill>
                  <a:srgbClr val="BA0500"/>
                </a:solidFill>
                <a:latin typeface="Myriad Pro" pitchFamily="34" charset="0"/>
                <a:ea typeface="Shruti" pitchFamily="2"/>
                <a:cs typeface="Shruti" pitchFamily="2"/>
              </a:rPr>
              <a:t>Economies of Scale</a:t>
            </a:r>
          </a:p>
          <a:p>
            <a:pPr algn="ctr" defTabSz="865188" eaLnBrk="0" hangingPunct="0">
              <a:defRPr/>
            </a:pPr>
            <a:endParaRPr lang="en-US" sz="2600" dirty="0" smtClean="0">
              <a:solidFill>
                <a:srgbClr val="BA0500"/>
              </a:solidFill>
              <a:latin typeface="Myriad Pro" pitchFamily="34" charset="0"/>
              <a:ea typeface="Shruti" pitchFamily="2"/>
              <a:cs typeface="Shruti" pitchFamily="2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210988" y="6049270"/>
            <a:ext cx="7070725" cy="349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6493" tIns="43247" rIns="86493" bIns="43247">
            <a:spAutoFit/>
          </a:bodyPr>
          <a:lstStyle/>
          <a:p>
            <a:pPr algn="ctr" defTabSz="865188" eaLnBrk="0" hangingPunct="0">
              <a:spcBef>
                <a:spcPct val="50000"/>
              </a:spcBef>
            </a:pPr>
            <a:r>
              <a:rPr lang="en-US" sz="1700" dirty="0">
                <a:latin typeface="Myriad Pro" pitchFamily="34" charset="0"/>
                <a:cs typeface="Times New Roman" pitchFamily="18" charset="0"/>
              </a:rPr>
              <a:t>Cost Dynamics as a Function of Scale-Up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746250" y="1517650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9015413" y="-17463"/>
            <a:ext cx="128587" cy="5953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2350" y="6562725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D4AB3A8-814D-4283-B4DE-5887C6D786C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4597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9266" y="163776"/>
            <a:ext cx="7772400" cy="609600"/>
          </a:xfrm>
        </p:spPr>
        <p:txBody>
          <a:bodyPr/>
          <a:lstStyle/>
          <a:p>
            <a:r>
              <a:rPr lang="en-US" sz="2800" kern="1200" dirty="0" smtClean="0">
                <a:cs typeface="Arial" charset="0"/>
              </a:rPr>
              <a:t>Cost Structure Per Unit Operations</a:t>
            </a:r>
          </a:p>
        </p:txBody>
      </p:sp>
      <p:sp>
        <p:nvSpPr>
          <p:cNvPr id="4" name="Text Placeholder 9"/>
          <p:cNvSpPr txBox="1">
            <a:spLocks/>
          </p:cNvSpPr>
          <p:nvPr/>
        </p:nvSpPr>
        <p:spPr bwMode="auto">
          <a:xfrm>
            <a:off x="757964" y="5513127"/>
            <a:ext cx="764770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rgbClr val="6E6E6E"/>
              </a:buClr>
              <a:buFont typeface="Webdings" pitchFamily="18" charset="2"/>
              <a:defRPr lang="en-US" sz="2200" dirty="0">
                <a:solidFill>
                  <a:schemeClr val="tx1"/>
                </a:solidFill>
                <a:latin typeface="Myriad Pro" pitchFamily="34" charset="0"/>
                <a:ea typeface="+mn-ea"/>
                <a:cs typeface="Arial" pitchFamily="34" charset="0"/>
              </a:defRPr>
            </a:lvl1pPr>
            <a:lvl2pPr marL="2825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lang="en-US" sz="20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2pPr>
            <a:lvl3pPr marL="573088" indent="-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lang="en-US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3pPr>
            <a:lvl4pPr marL="8540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4pPr>
            <a:lvl5pPr marL="854075" indent="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Arial" charset="0"/>
              <a:buChar char="–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5pPr>
            <a:lvl6pPr marL="21129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6pPr>
            <a:lvl7pPr marL="25701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7pPr>
            <a:lvl8pPr marL="30273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8pPr>
            <a:lvl9pPr marL="34845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cs typeface="+mn-cs"/>
              </a:rPr>
              <a:t>    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2350" y="6562725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D4AB3A8-814D-4283-B4DE-5887C6D786C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122" y="764275"/>
            <a:ext cx="6727210" cy="499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Placeholder 9"/>
          <p:cNvSpPr txBox="1">
            <a:spLocks/>
          </p:cNvSpPr>
          <p:nvPr/>
        </p:nvSpPr>
        <p:spPr bwMode="auto">
          <a:xfrm>
            <a:off x="826203" y="5328001"/>
            <a:ext cx="7506506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rgbClr val="6E6E6E"/>
              </a:buClr>
              <a:buFont typeface="Webdings" pitchFamily="18" charset="2"/>
              <a:defRPr lang="en-US" sz="2200" dirty="0">
                <a:solidFill>
                  <a:schemeClr val="tx1"/>
                </a:solidFill>
                <a:latin typeface="Myriad Pro" pitchFamily="34" charset="0"/>
                <a:ea typeface="+mn-ea"/>
                <a:cs typeface="Arial" pitchFamily="34" charset="0"/>
              </a:defRPr>
            </a:lvl1pPr>
            <a:lvl2pPr marL="2825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lang="en-US" sz="20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2pPr>
            <a:lvl3pPr marL="573088" indent="-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lang="en-US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3pPr>
            <a:lvl4pPr marL="8540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4pPr>
            <a:lvl5pPr marL="854075" indent="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Arial" charset="0"/>
              <a:buChar char="–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5pPr>
            <a:lvl6pPr marL="21129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6pPr>
            <a:lvl7pPr marL="25701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7pPr>
            <a:lvl8pPr marL="30273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8pPr>
            <a:lvl9pPr marL="34845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r>
              <a:rPr lang="en-US" sz="2000" dirty="0" smtClean="0">
                <a:solidFill>
                  <a:schemeClr val="accent6"/>
                </a:solidFill>
                <a:cs typeface="+mn-cs"/>
              </a:rPr>
              <a:t>Total Conversion Process Cost: ~45 MM USD</a:t>
            </a:r>
          </a:p>
          <a:p>
            <a:pPr marL="0" indent="0" algn="ctr">
              <a:defRPr/>
            </a:pPr>
            <a:r>
              <a:rPr lang="en-US" sz="2000" dirty="0" smtClean="0">
                <a:solidFill>
                  <a:schemeClr val="accent6"/>
                </a:solidFill>
                <a:cs typeface="+mn-cs"/>
              </a:rPr>
              <a:t>Capital Depreciation of $2.14 USD / kg (with 7 yrs S.L.D.)</a:t>
            </a:r>
          </a:p>
          <a:p>
            <a:pPr marL="0" indent="0" algn="ctr">
              <a:defRPr/>
            </a:pPr>
            <a:r>
              <a:rPr lang="en-US" sz="1600" dirty="0" smtClean="0">
                <a:solidFill>
                  <a:schemeClr val="accent6"/>
                </a:solidFill>
                <a:cs typeface="+mn-cs"/>
              </a:rPr>
              <a:t>Exclusive of Facility, Utilities, Installation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4025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sz="quarter" idx="11"/>
          </p:nvPr>
        </p:nvSpPr>
        <p:spPr>
          <a:xfrm>
            <a:off x="684989" y="2203720"/>
            <a:ext cx="7641887" cy="32137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chemeClr val="accent6"/>
                </a:solidFill>
                <a:cs typeface="Arial" charset="0"/>
              </a:rPr>
              <a:t>Diminishing Returns on Economies of Scale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chemeClr val="accent6"/>
                </a:solidFill>
                <a:cs typeface="Arial" charset="0"/>
              </a:rPr>
              <a:t>The Carbon Fiber Footprint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chemeClr val="accent6"/>
                </a:solidFill>
                <a:cs typeface="Arial" charset="0"/>
              </a:rPr>
              <a:t>Investment in Technology Advancements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Supply Chain Risks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Optimizing the Project Development Timeline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sz="2000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dirty="0" smtClean="0">
              <a:cs typeface="Arial" charset="0"/>
            </a:endParaRP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9110DC2-1570-426D-AAA8-37654103DDF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8389" y="827494"/>
            <a:ext cx="51251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Myriad Pro" pitchFamily="34" charset="0"/>
              </a:rPr>
              <a:t>Challenges to Growth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Myriad Pro" pitchFamily="34" charset="0"/>
              </a:rPr>
              <a:t>in Carbon Fiber Operations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63837" y="4195398"/>
            <a:ext cx="2909454" cy="22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53571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317807" y="873456"/>
          <a:ext cx="8562975" cy="558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Rectangle 2"/>
          <p:cNvSpPr>
            <a:spLocks noGrp="1"/>
          </p:cNvSpPr>
          <p:nvPr>
            <p:ph type="body" idx="1"/>
          </p:nvPr>
        </p:nvSpPr>
        <p:spPr>
          <a:xfrm>
            <a:off x="1371600" y="1524000"/>
            <a:ext cx="7543800" cy="4114800"/>
          </a:xfrm>
        </p:spPr>
        <p:txBody>
          <a:bodyPr lIns="92066" tIns="46034" rIns="92066" bIns="46034"/>
          <a:lstStyle/>
          <a:p>
            <a:pPr>
              <a:buFont typeface="Wingdings" pitchFamily="2" charset="2"/>
              <a:buNone/>
            </a:pPr>
            <a:endParaRPr sz="1900" b="1" dirty="0" smtClean="0">
              <a:cs typeface="Arial" charset="0"/>
            </a:endParaRPr>
          </a:p>
          <a:p>
            <a:endParaRPr sz="1900" b="1" dirty="0" smtClean="0">
              <a:cs typeface="Arial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066800" y="990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/>
          <a:lstStyle/>
          <a:p>
            <a:pPr marL="282575" lvl="1" indent="-280988" eaLnBrk="0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None/>
            </a:pPr>
            <a:endParaRPr lang="en-US" sz="1900" b="1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1240532" y="430599"/>
            <a:ext cx="6669653" cy="88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defRPr/>
            </a:pPr>
            <a:r>
              <a:rPr lang="en-US" sz="2600" dirty="0" smtClean="0">
                <a:solidFill>
                  <a:srgbClr val="BA0500"/>
                </a:solidFill>
                <a:latin typeface="Myriad Pro" pitchFamily="34" charset="0"/>
                <a:ea typeface="Shruti" pitchFamily="2"/>
                <a:cs typeface="Shruti" pitchFamily="2"/>
              </a:rPr>
              <a:t>Diminishing Returns on Economies of Scale</a:t>
            </a:r>
          </a:p>
          <a:p>
            <a:pPr algn="ctr" defTabSz="865188" eaLnBrk="0" hangingPunct="0">
              <a:defRPr/>
            </a:pPr>
            <a:endParaRPr lang="en-US" sz="2600" dirty="0" smtClean="0">
              <a:solidFill>
                <a:srgbClr val="BA0500"/>
              </a:solidFill>
              <a:latin typeface="Myriad Pro" pitchFamily="34" charset="0"/>
              <a:ea typeface="Shruti" pitchFamily="2"/>
              <a:cs typeface="Shruti" pitchFamily="2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047215" y="6090212"/>
            <a:ext cx="7070725" cy="349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6493" tIns="43247" rIns="86493" bIns="43247">
            <a:spAutoFit/>
          </a:bodyPr>
          <a:lstStyle/>
          <a:p>
            <a:pPr algn="ctr" defTabSz="865188" eaLnBrk="0" hangingPunct="0">
              <a:spcBef>
                <a:spcPct val="50000"/>
              </a:spcBef>
            </a:pPr>
            <a:r>
              <a:rPr lang="en-US" sz="1700" dirty="0">
                <a:latin typeface="Myriad Pro" pitchFamily="34" charset="0"/>
                <a:cs typeface="Times New Roman" pitchFamily="18" charset="0"/>
              </a:rPr>
              <a:t>Cost Dynamics as a Function of Scale-Up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746250" y="1517650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Circular Arrow 1"/>
          <p:cNvSpPr/>
          <p:nvPr/>
        </p:nvSpPr>
        <p:spPr bwMode="auto">
          <a:xfrm rot="5400000" flipV="1">
            <a:off x="3335030" y="-6122438"/>
            <a:ext cx="6972300" cy="12763500"/>
          </a:xfrm>
          <a:prstGeom prst="circularArrow">
            <a:avLst>
              <a:gd name="adj1" fmla="val 1600"/>
              <a:gd name="adj2" fmla="val 886463"/>
              <a:gd name="adj3" fmla="val 20810891"/>
              <a:gd name="adj4" fmla="val 17359241"/>
              <a:gd name="adj5" fmla="val 2733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wrap="none"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			</a:t>
            </a:r>
          </a:p>
          <a:p>
            <a:pPr>
              <a:defRPr/>
            </a:pPr>
            <a:r>
              <a:rPr lang="en-US" dirty="0"/>
              <a:t>			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1800" dirty="0" smtClean="0">
                <a:latin typeface="Myriad Pro" pitchFamily="34" charset="0"/>
              </a:rPr>
              <a:t>Asymptote</a:t>
            </a:r>
            <a:endParaRPr lang="en-US" sz="1800" dirty="0">
              <a:latin typeface="Myriad Pro" pitchFamily="34" charset="0"/>
            </a:endParaRPr>
          </a:p>
          <a:p>
            <a:pPr>
              <a:defRPr/>
            </a:pPr>
            <a:r>
              <a:rPr lang="en-US" sz="1800" dirty="0">
                <a:latin typeface="Myriad Pro" pitchFamily="34" charset="0"/>
              </a:rPr>
              <a:t>					Indicative of </a:t>
            </a:r>
          </a:p>
          <a:p>
            <a:pPr>
              <a:defRPr/>
            </a:pPr>
            <a:r>
              <a:rPr lang="en-US" sz="1800" dirty="0">
                <a:latin typeface="Myriad Pro" pitchFamily="34" charset="0"/>
              </a:rPr>
              <a:t>					Diminishing </a:t>
            </a:r>
          </a:p>
          <a:p>
            <a:pPr>
              <a:defRPr/>
            </a:pPr>
            <a:r>
              <a:rPr lang="en-US" sz="1800" dirty="0">
                <a:latin typeface="Myriad Pro" pitchFamily="34" charset="0"/>
              </a:rPr>
              <a:t>					Returns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9015413" y="-17463"/>
            <a:ext cx="128587" cy="5953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2350" y="6562725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D4AB3A8-814D-4283-B4DE-5887C6D786CF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4597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053"/>
          <p:cNvSpPr txBox="1">
            <a:spLocks noChangeArrowheads="1"/>
          </p:cNvSpPr>
          <p:nvPr/>
        </p:nvSpPr>
        <p:spPr bwMode="auto">
          <a:xfrm>
            <a:off x="228600" y="2057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0"/>
            <a:ext cx="9163050" cy="6867525"/>
            <a:chOff x="0" y="0"/>
            <a:chExt cx="9163050" cy="6867525"/>
          </a:xfrm>
        </p:grpSpPr>
        <p:pic>
          <p:nvPicPr>
            <p:cNvPr id="31755" name="Picture 5" descr="Beacon Signature Image_cmy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610" b="69830"/>
            <a:stretch>
              <a:fillRect/>
            </a:stretch>
          </p:blipFill>
          <p:spPr bwMode="auto">
            <a:xfrm>
              <a:off x="0" y="0"/>
              <a:ext cx="914400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7" descr="Picture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83" r="12917"/>
            <a:stretch>
              <a:fillRect/>
            </a:stretch>
          </p:blipFill>
          <p:spPr bwMode="auto">
            <a:xfrm>
              <a:off x="0" y="263525"/>
              <a:ext cx="9144000" cy="390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11" descr="Beacon Signature Image_cmyk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91440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8" descr="Picture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83" r="12917"/>
            <a:stretch>
              <a:fillRect/>
            </a:stretch>
          </p:blipFill>
          <p:spPr bwMode="auto">
            <a:xfrm>
              <a:off x="0" y="2701925"/>
              <a:ext cx="9144000" cy="390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763" y="0"/>
              <a:ext cx="128587" cy="59531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760" name="Picture 17" descr="Picture3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89375"/>
              <a:ext cx="2771775" cy="297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1" name="Picture 21" descr="Picture3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825" y="4101084"/>
              <a:ext cx="2562225" cy="276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2" name="Picture 22" descr="Beacon proc_tag TRANS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353"/>
            <a:stretch>
              <a:fillRect/>
            </a:stretch>
          </p:blipFill>
          <p:spPr bwMode="auto">
            <a:xfrm>
              <a:off x="109538" y="6443663"/>
              <a:ext cx="7143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3" name="Picture 20" descr="Harper RGB_Transparent.g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3" y="6486525"/>
              <a:ext cx="906462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Picture 16" descr="Picture3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592"/>
              <a:ext cx="9144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8" name="Picture 18" descr="Picture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9015413" y="-17463"/>
            <a:ext cx="128587" cy="5953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50" name="Picture 22" descr="Picture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8"/>
            <a:ext cx="914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28"/>
          <p:cNvSpPr txBox="1">
            <a:spLocks/>
          </p:cNvSpPr>
          <p:nvPr/>
        </p:nvSpPr>
        <p:spPr bwMode="auto">
          <a:xfrm>
            <a:off x="269875" y="620928"/>
            <a:ext cx="860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bIns="0" anchor="b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600" kern="0" dirty="0">
                <a:latin typeface="Myriad Pro" pitchFamily="34" charset="0"/>
                <a:ea typeface="+mj-ea"/>
                <a:cs typeface="Arial" charset="0"/>
              </a:rPr>
              <a:t>CO2 Emissions </a:t>
            </a:r>
            <a:r>
              <a:rPr lang="en-US" sz="2600" kern="0" dirty="0" smtClean="0">
                <a:latin typeface="Myriad Pro" pitchFamily="34" charset="0"/>
                <a:ea typeface="+mj-ea"/>
                <a:cs typeface="Arial" charset="0"/>
              </a:rPr>
              <a:t>Variation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600" kern="0" dirty="0" smtClean="0">
                <a:latin typeface="Myriad Pro" pitchFamily="34" charset="0"/>
                <a:ea typeface="+mj-ea"/>
                <a:cs typeface="Arial" charset="0"/>
              </a:rPr>
              <a:t>by Scale and Integration</a:t>
            </a:r>
            <a:endParaRPr lang="en-US" sz="2600" kern="0" dirty="0">
              <a:latin typeface="Myriad Pro" pitchFamily="34" charset="0"/>
              <a:ea typeface="+mj-ea"/>
              <a:cs typeface="Arial" charset="0"/>
            </a:endParaRP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6" y="1081016"/>
            <a:ext cx="77184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28"/>
          <p:cNvSpPr txBox="1">
            <a:spLocks/>
          </p:cNvSpPr>
          <p:nvPr/>
        </p:nvSpPr>
        <p:spPr bwMode="auto">
          <a:xfrm>
            <a:off x="450913" y="6199000"/>
            <a:ext cx="860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bIns="0" anchor="b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kern="0" dirty="0">
                <a:latin typeface="Myriad Pro" pitchFamily="34" charset="0"/>
                <a:ea typeface="+mj-ea"/>
                <a:cs typeface="Arial" charset="0"/>
              </a:rPr>
              <a:t>Sample Data from </a:t>
            </a:r>
            <a:r>
              <a:rPr lang="en-US" sz="1600" i="1" kern="0" dirty="0" smtClean="0">
                <a:solidFill>
                  <a:srgbClr val="006C31"/>
                </a:solidFill>
                <a:latin typeface="Myriad Pro" pitchFamily="34" charset="0"/>
                <a:ea typeface="+mj-ea"/>
                <a:cs typeface="Arial" charset="0"/>
              </a:rPr>
              <a:t>harperbeacon.com</a:t>
            </a:r>
            <a:endParaRPr lang="en-US" sz="1600" i="1" kern="0" dirty="0">
              <a:solidFill>
                <a:srgbClr val="006C31"/>
              </a:solidFill>
              <a:latin typeface="Myriad Pro" pitchFamily="34" charset="0"/>
              <a:ea typeface="+mj-ea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600" kern="0" dirty="0">
              <a:solidFill>
                <a:srgbClr val="007033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771775" y="1900170"/>
            <a:ext cx="4603750" cy="1912938"/>
          </a:xfrm>
          <a:custGeom>
            <a:avLst/>
            <a:gdLst>
              <a:gd name="T0" fmla="*/ 0 w 3733800"/>
              <a:gd name="T1" fmla="*/ 0 h 1600200"/>
              <a:gd name="T2" fmla="*/ 23809 w 3733800"/>
              <a:gd name="T3" fmla="*/ 1541402 h 1600200"/>
              <a:gd name="T4" fmla="*/ 999988 w 3733800"/>
              <a:gd name="T5" fmla="*/ 2127568 h 1600200"/>
              <a:gd name="T6" fmla="*/ 2023787 w 3733800"/>
              <a:gd name="T7" fmla="*/ 2322957 h 1600200"/>
              <a:gd name="T8" fmla="*/ 3999953 w 3733800"/>
              <a:gd name="T9" fmla="*/ 2518347 h 1600200"/>
              <a:gd name="T10" fmla="*/ 6999918 w 3733800"/>
              <a:gd name="T11" fmla="*/ 2735445 h 1600200"/>
              <a:gd name="T12" fmla="*/ 6999918 w 3733800"/>
              <a:gd name="T13" fmla="*/ 1454562 h 1600200"/>
              <a:gd name="T14" fmla="*/ 3999953 w 3733800"/>
              <a:gd name="T15" fmla="*/ 1128914 h 1600200"/>
              <a:gd name="T16" fmla="*/ 2023787 w 3733800"/>
              <a:gd name="T17" fmla="*/ 890106 h 1600200"/>
              <a:gd name="T18" fmla="*/ 976179 w 3733800"/>
              <a:gd name="T19" fmla="*/ 781556 h 1600200"/>
              <a:gd name="T20" fmla="*/ 0 w 3733800"/>
              <a:gd name="T21" fmla="*/ 0 h 1600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33800" h="1600200">
                <a:moveTo>
                  <a:pt x="0" y="0"/>
                </a:moveTo>
                <a:lnTo>
                  <a:pt x="12700" y="901700"/>
                </a:lnTo>
                <a:lnTo>
                  <a:pt x="533400" y="1244600"/>
                </a:lnTo>
                <a:lnTo>
                  <a:pt x="1079500" y="1358900"/>
                </a:lnTo>
                <a:lnTo>
                  <a:pt x="2133600" y="1473200"/>
                </a:lnTo>
                <a:lnTo>
                  <a:pt x="3733800" y="1600200"/>
                </a:lnTo>
                <a:lnTo>
                  <a:pt x="3733800" y="850900"/>
                </a:lnTo>
                <a:lnTo>
                  <a:pt x="2133600" y="660400"/>
                </a:lnTo>
                <a:lnTo>
                  <a:pt x="1079500" y="520700"/>
                </a:lnTo>
                <a:lnTo>
                  <a:pt x="52070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>
              <a:alpha val="38823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8" tIns="0" rIns="0" bIns="0"/>
          <a:lstStyle/>
          <a:p>
            <a:endParaRPr lang="en-US"/>
          </a:p>
        </p:txBody>
      </p:sp>
      <p:sp>
        <p:nvSpPr>
          <p:cNvPr id="2" name="Up Arrow 1"/>
          <p:cNvSpPr/>
          <p:nvPr/>
        </p:nvSpPr>
        <p:spPr bwMode="auto">
          <a:xfrm>
            <a:off x="4080681" y="2606725"/>
            <a:ext cx="272955" cy="859809"/>
          </a:xfrm>
          <a:prstGeom prst="up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4386781" y="821713"/>
            <a:ext cx="4455383" cy="2501462"/>
            <a:chOff x="4304893" y="630641"/>
            <a:chExt cx="4455383" cy="2501462"/>
          </a:xfrm>
        </p:grpSpPr>
        <p:sp>
          <p:nvSpPr>
            <p:cNvPr id="22" name="Right Brace 21"/>
            <p:cNvSpPr/>
            <p:nvPr/>
          </p:nvSpPr>
          <p:spPr bwMode="auto">
            <a:xfrm>
              <a:off x="4304893" y="2514600"/>
              <a:ext cx="332509" cy="617503"/>
            </a:xfrm>
            <a:prstGeom prst="rightBrac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Line Callout 3 (Accent Bar) 24"/>
            <p:cNvSpPr/>
            <p:nvPr/>
          </p:nvSpPr>
          <p:spPr bwMode="auto">
            <a:xfrm>
              <a:off x="6575216" y="630641"/>
              <a:ext cx="2185060" cy="1969257"/>
            </a:xfrm>
            <a:prstGeom prst="accentCallout3">
              <a:avLst>
                <a:gd name="adj1" fmla="val 100204"/>
                <a:gd name="adj2" fmla="val -1730"/>
                <a:gd name="adj3" fmla="val 28782"/>
                <a:gd name="adj4" fmla="val -1848"/>
                <a:gd name="adj5" fmla="val 110820"/>
                <a:gd name="adj6" fmla="val -60708"/>
                <a:gd name="adj7" fmla="val 111190"/>
                <a:gd name="adj8" fmla="val -85085"/>
              </a:avLst>
            </a:prstGeom>
            <a:noFill/>
            <a:ln w="254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accent6"/>
                  </a:solidFill>
                  <a:latin typeface="Myriad Pro" pitchFamily="34" charset="0"/>
                </a:rPr>
                <a:t>Within a Given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accent6"/>
                  </a:solidFill>
                  <a:latin typeface="Myriad Pro" pitchFamily="34" charset="0"/>
                </a:rPr>
                <a:t>Production Rate,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accent6"/>
                  </a:solidFill>
                  <a:latin typeface="Myriad Pro" pitchFamily="34" charset="0"/>
                </a:rPr>
                <a:t>larger CO2 footprint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accent6"/>
                  </a:solidFill>
                  <a:latin typeface="Myriad Pro" pitchFamily="34" charset="0"/>
                </a:rPr>
                <a:t>c</a:t>
              </a:r>
              <a:r>
                <a:rPr lang="en-US" sz="1800" dirty="0" smtClean="0">
                  <a:solidFill>
                    <a:schemeClr val="accent6"/>
                  </a:solidFill>
                  <a:latin typeface="Myriad Pro" pitchFamily="34" charset="0"/>
                </a:rPr>
                <a:t>omes from Smaller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accent6"/>
                  </a:solidFill>
                  <a:latin typeface="Myriad Pro" pitchFamily="34" charset="0"/>
                </a:rPr>
                <a:t>Line Sizes and Less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Myriad Pro" pitchFamily="34" charset="0"/>
                </a:rPr>
                <a:t>Sophisticated Off Gas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accent6"/>
                  </a:solidFill>
                  <a:latin typeface="Myriad Pro" pitchFamily="34" charset="0"/>
                </a:rPr>
                <a:t>Treatment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Myriad Pro" pitchFamily="34" charset="0"/>
              </a:endParaRPr>
            </a:p>
          </p:txBody>
        </p:sp>
      </p:grpSp>
      <p:sp>
        <p:nvSpPr>
          <p:cNvPr id="26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71363" y="33386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D4AB3A8-814D-4283-B4DE-5887C6D786CF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677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053"/>
          <p:cNvSpPr txBox="1">
            <a:spLocks noChangeArrowheads="1"/>
          </p:cNvSpPr>
          <p:nvPr/>
        </p:nvSpPr>
        <p:spPr bwMode="auto">
          <a:xfrm>
            <a:off x="228600" y="2057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63" y="-11649"/>
            <a:ext cx="9163050" cy="6881524"/>
            <a:chOff x="0" y="0"/>
            <a:chExt cx="9163050" cy="6867525"/>
          </a:xfrm>
        </p:grpSpPr>
        <p:pic>
          <p:nvPicPr>
            <p:cNvPr id="32778" name="Picture 5" descr="Beacon Signature Image_cmy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610" b="69830"/>
            <a:stretch>
              <a:fillRect/>
            </a:stretch>
          </p:blipFill>
          <p:spPr bwMode="auto">
            <a:xfrm>
              <a:off x="0" y="0"/>
              <a:ext cx="914400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7" descr="Picture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83" r="12917"/>
            <a:stretch>
              <a:fillRect/>
            </a:stretch>
          </p:blipFill>
          <p:spPr bwMode="auto">
            <a:xfrm>
              <a:off x="0" y="263525"/>
              <a:ext cx="9144000" cy="390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1" descr="Beacon Signature Image_cmyk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91440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8" descr="Picture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83" r="12917"/>
            <a:stretch>
              <a:fillRect/>
            </a:stretch>
          </p:blipFill>
          <p:spPr bwMode="auto">
            <a:xfrm>
              <a:off x="0" y="2701925"/>
              <a:ext cx="9144000" cy="390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763" y="0"/>
              <a:ext cx="128587" cy="59531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2783" name="Picture 17" descr="Picture3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89375"/>
              <a:ext cx="2771775" cy="297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21" descr="Picture3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825" y="4101084"/>
              <a:ext cx="2562225" cy="276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22" descr="Beacon proc_tag TRANS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353"/>
            <a:stretch>
              <a:fillRect/>
            </a:stretch>
          </p:blipFill>
          <p:spPr bwMode="auto">
            <a:xfrm>
              <a:off x="109538" y="6443663"/>
              <a:ext cx="7143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6" name="Picture 20" descr="Harper RGB_Transparent.g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3" y="6486525"/>
              <a:ext cx="906462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7" name="Picture 16" descr="Picture3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592"/>
              <a:ext cx="9144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-356260" y="1557380"/>
            <a:ext cx="796607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Myriad Pro" pitchFamily="34" charset="0"/>
              </a:rPr>
              <a:t>	Primary </a:t>
            </a:r>
            <a:r>
              <a:rPr lang="en-US" sz="1800" dirty="0">
                <a:latin typeface="Myriad Pro" pitchFamily="34" charset="0"/>
              </a:rPr>
              <a:t>Results from Sample Evaluation</a:t>
            </a:r>
            <a:r>
              <a:rPr lang="en-US" sz="1800" dirty="0" smtClean="0">
                <a:latin typeface="Myriad Pro" pitchFamily="34" charset="0"/>
              </a:rPr>
              <a:t>:</a:t>
            </a:r>
            <a:endParaRPr lang="en-US" sz="1800" dirty="0">
              <a:latin typeface="Myriad Pro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Myriad Pro" pitchFamily="34" charset="0"/>
              </a:rPr>
              <a:t>	</a:t>
            </a:r>
            <a:r>
              <a:rPr lang="en-US" sz="1600" b="1" dirty="0">
                <a:latin typeface="Myriad Pro" pitchFamily="34" charset="0"/>
              </a:rPr>
              <a:t>Production Rates:</a:t>
            </a:r>
            <a:r>
              <a:rPr lang="en-US" sz="1600" dirty="0">
                <a:latin typeface="Myriad Pro" pitchFamily="34" charset="0"/>
              </a:rPr>
              <a:t>		500 – 2250 	</a:t>
            </a:r>
            <a:r>
              <a:rPr lang="en-US" sz="1600" dirty="0" smtClean="0">
                <a:latin typeface="Myriad Pro" pitchFamily="34" charset="0"/>
              </a:rPr>
              <a:t>TPY</a:t>
            </a:r>
            <a:endParaRPr lang="en-US" sz="1600" dirty="0">
              <a:latin typeface="Myriad Pro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Myriad Pro" pitchFamily="34" charset="0"/>
              </a:rPr>
              <a:t>	</a:t>
            </a:r>
            <a:r>
              <a:rPr lang="en-US" sz="1600" b="1" dirty="0">
                <a:latin typeface="Myriad Pro" pitchFamily="34" charset="0"/>
              </a:rPr>
              <a:t>Line Sizes:</a:t>
            </a:r>
            <a:r>
              <a:rPr lang="en-US" sz="1600" dirty="0">
                <a:latin typeface="Myriad Pro" pitchFamily="34" charset="0"/>
              </a:rPr>
              <a:t>		1750 &amp; 3000 	mm </a:t>
            </a:r>
            <a:r>
              <a:rPr lang="en-US" sz="1600" dirty="0" smtClean="0">
                <a:latin typeface="Myriad Pro" pitchFamily="34" charset="0"/>
              </a:rPr>
              <a:t>Wide</a:t>
            </a:r>
            <a:endParaRPr lang="en-US" sz="1600" dirty="0">
              <a:latin typeface="Myriad Pro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Myriad Pro" pitchFamily="34" charset="0"/>
              </a:rPr>
              <a:t>	</a:t>
            </a:r>
            <a:r>
              <a:rPr lang="en-US" sz="1600" b="1" dirty="0">
                <a:latin typeface="Myriad Pro" pitchFamily="34" charset="0"/>
              </a:rPr>
              <a:t>CO2 Emissions*:</a:t>
            </a:r>
            <a:r>
              <a:rPr lang="en-US" sz="1600" dirty="0">
                <a:latin typeface="Myriad Pro" pitchFamily="34" charset="0"/>
              </a:rPr>
              <a:t>		</a:t>
            </a:r>
            <a:r>
              <a:rPr lang="en-US" sz="1600" b="1" dirty="0" smtClean="0">
                <a:solidFill>
                  <a:schemeClr val="accent6"/>
                </a:solidFill>
                <a:latin typeface="Myriad Pro" pitchFamily="34" charset="0"/>
              </a:rPr>
              <a:t>23.4 </a:t>
            </a:r>
            <a:r>
              <a:rPr lang="en-US" sz="1600" b="1" dirty="0">
                <a:solidFill>
                  <a:schemeClr val="accent6"/>
                </a:solidFill>
                <a:latin typeface="Myriad Pro" pitchFamily="34" charset="0"/>
              </a:rPr>
              <a:t>– </a:t>
            </a:r>
            <a:r>
              <a:rPr lang="en-US" sz="1600" b="1" dirty="0" smtClean="0">
                <a:solidFill>
                  <a:schemeClr val="accent6"/>
                </a:solidFill>
                <a:latin typeface="Myriad Pro" pitchFamily="34" charset="0"/>
              </a:rPr>
              <a:t>9.7</a:t>
            </a:r>
            <a:r>
              <a:rPr lang="en-US" sz="1600" b="1" dirty="0">
                <a:solidFill>
                  <a:schemeClr val="accent6"/>
                </a:solidFill>
                <a:latin typeface="Myriad Pro" pitchFamily="34" charset="0"/>
              </a:rPr>
              <a:t>	</a:t>
            </a:r>
            <a:r>
              <a:rPr lang="en-US" sz="1600" dirty="0">
                <a:latin typeface="Myriad Pro" pitchFamily="34" charset="0"/>
              </a:rPr>
              <a:t>	kg CO2 Per kg CF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Myriad Pro" pitchFamily="34" charset="0"/>
              </a:rPr>
              <a:t>	</a:t>
            </a:r>
            <a:r>
              <a:rPr lang="en-US" sz="1600" b="1" dirty="0">
                <a:latin typeface="Myriad Pro" pitchFamily="34" charset="0"/>
              </a:rPr>
              <a:t>Theoretical CO2*:</a:t>
            </a:r>
            <a:r>
              <a:rPr lang="en-US" sz="1600" dirty="0">
                <a:latin typeface="Myriad Pro" pitchFamily="34" charset="0"/>
              </a:rPr>
              <a:t>		</a:t>
            </a:r>
            <a:r>
              <a:rPr lang="en-US" sz="1600" b="1" dirty="0">
                <a:solidFill>
                  <a:srgbClr val="007033"/>
                </a:solidFill>
                <a:latin typeface="Myriad Pro" pitchFamily="34" charset="0"/>
              </a:rPr>
              <a:t>2.7 (average)</a:t>
            </a:r>
            <a:r>
              <a:rPr lang="en-US" sz="1600" dirty="0">
                <a:latin typeface="Myriad Pro" pitchFamily="34" charset="0"/>
              </a:rPr>
              <a:t>	 kg CO2 Per kg CF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Myriad Pro" pitchFamily="34" charset="0"/>
              </a:rPr>
              <a:t>				(*Energy to Produce Purge Gas Ignored)	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Myriad Pro" pitchFamily="34" charset="0"/>
              </a:rPr>
              <a:t>	</a:t>
            </a:r>
            <a:r>
              <a:rPr lang="en-US" sz="1600" b="1" dirty="0">
                <a:latin typeface="Myriad Pro" pitchFamily="34" charset="0"/>
              </a:rPr>
              <a:t>CAPEX	</a:t>
            </a:r>
            <a:r>
              <a:rPr lang="en-US" sz="1600" dirty="0">
                <a:latin typeface="Myriad Pro" pitchFamily="34" charset="0"/>
              </a:rPr>
              <a:t>		$2.17 – $4.55	USD / kg of </a:t>
            </a:r>
            <a:r>
              <a:rPr lang="en-US" sz="1600" dirty="0" smtClean="0">
                <a:latin typeface="Myriad Pro" pitchFamily="34" charset="0"/>
              </a:rPr>
              <a:t>CF</a:t>
            </a:r>
            <a:endParaRPr lang="en-US" sz="1600" dirty="0">
              <a:latin typeface="Myriad Pro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Myriad Pro" pitchFamily="34" charset="0"/>
              </a:rPr>
              <a:t>	</a:t>
            </a:r>
            <a:r>
              <a:rPr lang="en-US" sz="1600" b="1" dirty="0">
                <a:latin typeface="Myriad Pro" pitchFamily="34" charset="0"/>
              </a:rPr>
              <a:t>OPEX</a:t>
            </a:r>
            <a:r>
              <a:rPr lang="en-US" sz="1600" dirty="0">
                <a:latin typeface="Myriad Pro" pitchFamily="34" charset="0"/>
              </a:rPr>
              <a:t>			$6.27 – $14.58	USD Per kg CF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Myriad Pro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latin typeface="Myriad Pro" pitchFamily="34" charset="0"/>
              </a:rPr>
              <a:t>	</a:t>
            </a:r>
            <a:endParaRPr lang="en-US" sz="1600" dirty="0">
              <a:latin typeface="Myriad Pro" pitchFamily="34" charset="0"/>
            </a:endParaRPr>
          </a:p>
        </p:txBody>
      </p:sp>
      <p:pic>
        <p:nvPicPr>
          <p:cNvPr id="32773" name="Picture 18" descr="Picture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9015413" y="-17463"/>
            <a:ext cx="128587" cy="5953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775" name="Picture 22" descr="Picture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28"/>
          <p:cNvSpPr txBox="1">
            <a:spLocks/>
          </p:cNvSpPr>
          <p:nvPr/>
        </p:nvSpPr>
        <p:spPr bwMode="auto">
          <a:xfrm>
            <a:off x="2647665" y="6212073"/>
            <a:ext cx="35902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bIns="0" anchor="b"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600" kern="0" dirty="0">
                <a:latin typeface="Myriad Pro" pitchFamily="34" charset="0"/>
                <a:ea typeface="+mj-ea"/>
                <a:cs typeface="Arial" charset="0"/>
              </a:rPr>
              <a:t>Sample Data from </a:t>
            </a:r>
            <a:r>
              <a:rPr lang="en-US" sz="1600" i="1" kern="0" dirty="0" smtClean="0">
                <a:solidFill>
                  <a:srgbClr val="006C31"/>
                </a:solidFill>
                <a:latin typeface="Myriad Pro" pitchFamily="34" charset="0"/>
                <a:ea typeface="+mj-ea"/>
                <a:cs typeface="Arial" charset="0"/>
              </a:rPr>
              <a:t>harperbeacon.com</a:t>
            </a:r>
            <a:endParaRPr lang="en-US" sz="1600" i="1" kern="0" dirty="0">
              <a:solidFill>
                <a:srgbClr val="006C31"/>
              </a:solidFill>
              <a:latin typeface="Myriad Pro" pitchFamily="34" charset="0"/>
              <a:ea typeface="+mj-ea"/>
              <a:cs typeface="Arial" charset="0"/>
            </a:endParaRPr>
          </a:p>
          <a:p>
            <a:pPr algn="r" eaLnBrk="0" hangingPunct="0">
              <a:lnSpc>
                <a:spcPct val="90000"/>
              </a:lnSpc>
              <a:defRPr/>
            </a:pPr>
            <a:endParaRPr lang="en-US" sz="1800" kern="0" dirty="0">
              <a:solidFill>
                <a:srgbClr val="007033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 bwMode="auto">
          <a:xfrm>
            <a:off x="581066" y="4692457"/>
            <a:ext cx="7647709" cy="133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rgbClr val="6E6E6E"/>
              </a:buClr>
              <a:buFont typeface="Webdings" pitchFamily="18" charset="2"/>
              <a:defRPr lang="en-US" sz="2200" dirty="0">
                <a:solidFill>
                  <a:schemeClr val="tx1"/>
                </a:solidFill>
                <a:latin typeface="Myriad Pro" pitchFamily="34" charset="0"/>
                <a:ea typeface="+mn-ea"/>
                <a:cs typeface="Arial" pitchFamily="34" charset="0"/>
              </a:defRPr>
            </a:lvl1pPr>
            <a:lvl2pPr marL="2825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lang="en-US" sz="20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2pPr>
            <a:lvl3pPr marL="573088" indent="-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lang="en-US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3pPr>
            <a:lvl4pPr marL="8540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4pPr>
            <a:lvl5pPr marL="854075" indent="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Arial" charset="0"/>
              <a:buChar char="–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5pPr>
            <a:lvl6pPr marL="21129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6pPr>
            <a:lvl7pPr marL="25701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7pPr>
            <a:lvl8pPr marL="30273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8pPr>
            <a:lvl9pPr marL="34845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1800" kern="1200" dirty="0" smtClean="0">
                <a:solidFill>
                  <a:schemeClr val="accent6"/>
                </a:solidFill>
                <a:cs typeface="+mn-cs"/>
              </a:rPr>
              <a:t>A CO2 Foot Print that is 3x – 9x the theoretical value leaves much room for improvement and optimization.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accent6"/>
                </a:solidFill>
                <a:cs typeface="+mn-cs"/>
              </a:rPr>
              <a:t>The practical consequence of a lower CO2 footprint will be reduced operating costs (per kg of CF)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193570" y="453816"/>
            <a:ext cx="4715017" cy="888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defRPr/>
            </a:pPr>
            <a:r>
              <a:rPr lang="en-US" sz="2600" dirty="0" smtClean="0">
                <a:latin typeface="Myriad Pro" pitchFamily="34" charset="0"/>
                <a:ea typeface="Shruti" pitchFamily="2"/>
                <a:cs typeface="Shruti" pitchFamily="2"/>
              </a:rPr>
              <a:t>Challenges to Capturing Growth:</a:t>
            </a:r>
          </a:p>
          <a:p>
            <a:pPr algn="ctr" defTabSz="865188" eaLnBrk="0" hangingPunct="0">
              <a:defRPr/>
            </a:pPr>
            <a:r>
              <a:rPr lang="en-US" sz="2600" dirty="0" smtClean="0">
                <a:latin typeface="Myriad Pro" pitchFamily="34" charset="0"/>
                <a:ea typeface="Shruti" pitchFamily="2"/>
                <a:cs typeface="Shruti" pitchFamily="2"/>
              </a:rPr>
              <a:t>The Carbon Fiber Footprint</a:t>
            </a:r>
            <a:endParaRPr lang="en-US" sz="2600" dirty="0" smtClean="0">
              <a:solidFill>
                <a:srgbClr val="BA0500"/>
              </a:solidFill>
              <a:latin typeface="Myriad Pro" pitchFamily="34" charset="0"/>
              <a:ea typeface="Shruti" pitchFamily="2"/>
              <a:cs typeface="Shruti" pitchFamily="2"/>
            </a:endParaRPr>
          </a:p>
        </p:txBody>
      </p:sp>
      <p:sp>
        <p:nvSpPr>
          <p:cNvPr id="27" name="Title 28"/>
          <p:cNvSpPr txBox="1">
            <a:spLocks/>
          </p:cNvSpPr>
          <p:nvPr/>
        </p:nvSpPr>
        <p:spPr bwMode="auto">
          <a:xfrm>
            <a:off x="5431002" y="1365663"/>
            <a:ext cx="4971781" cy="109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bIns="0" anchor="b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600" kern="0" dirty="0" smtClean="0">
                <a:solidFill>
                  <a:srgbClr val="007033"/>
                </a:solidFill>
                <a:latin typeface="Myriad Pro" pitchFamily="34" charset="0"/>
                <a:ea typeface="+mj-ea"/>
                <a:cs typeface="Arial" charset="0"/>
              </a:rPr>
              <a:t>CO2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600" kern="0" dirty="0" smtClean="0">
                <a:solidFill>
                  <a:srgbClr val="007033"/>
                </a:solidFill>
                <a:latin typeface="Myriad Pro" pitchFamily="34" charset="0"/>
                <a:ea typeface="+mj-ea"/>
                <a:cs typeface="Arial" charset="0"/>
              </a:rPr>
              <a:t> </a:t>
            </a:r>
            <a:r>
              <a:rPr lang="en-US" sz="2600" kern="0" dirty="0">
                <a:solidFill>
                  <a:srgbClr val="007033"/>
                </a:solidFill>
                <a:latin typeface="Myriad Pro" pitchFamily="34" charset="0"/>
                <a:ea typeface="+mj-ea"/>
                <a:cs typeface="Arial" charset="0"/>
              </a:rPr>
              <a:t>Emissions </a:t>
            </a:r>
            <a:endParaRPr lang="en-US" sz="2600" kern="0" dirty="0" smtClean="0">
              <a:solidFill>
                <a:srgbClr val="007033"/>
              </a:solidFill>
              <a:latin typeface="Myriad Pro" pitchFamily="34" charset="0"/>
              <a:ea typeface="+mj-ea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600" kern="0" dirty="0" smtClean="0">
                <a:solidFill>
                  <a:srgbClr val="007033"/>
                </a:solidFill>
                <a:latin typeface="Myriad Pro" pitchFamily="34" charset="0"/>
                <a:ea typeface="+mj-ea"/>
                <a:cs typeface="Arial" charset="0"/>
              </a:rPr>
              <a:t>Modeling</a:t>
            </a:r>
            <a:endParaRPr lang="en-US" sz="2600" kern="0" dirty="0">
              <a:solidFill>
                <a:srgbClr val="007033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923314" y="1258784"/>
            <a:ext cx="2006930" cy="1389413"/>
          </a:xfrm>
          <a:prstGeom prst="rect">
            <a:avLst/>
          </a:prstGeom>
          <a:noFill/>
          <a:ln w="28575" cap="flat" cmpd="sng" algn="ctr">
            <a:solidFill>
              <a:srgbClr val="0070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437907" y="42862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D4AB3A8-814D-4283-B4DE-5887C6D786CF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881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514205" y="309576"/>
            <a:ext cx="4147362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State of the Art - Dynamics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354842" y="826793"/>
            <a:ext cx="8538621" cy="1254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Larger capital expense for larger capacity lines</a:t>
            </a:r>
          </a:p>
          <a:p>
            <a:pPr lvl="1" indent="-182563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0252" y="908682"/>
            <a:ext cx="8911988" cy="40243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lvl="1"/>
            <a:r>
              <a:rPr lang="en-US" sz="2000" i="1" u="sng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Large Capital Investment is Offset  by Lower Operating Cost Over    Payback over time, 3 year – 7 year  Return On Investment (ROI).</a:t>
            </a:r>
          </a:p>
          <a:p>
            <a:pPr lvl="1"/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lvl="1" indent="-182563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</p:txBody>
      </p:sp>
      <p:pic>
        <p:nvPicPr>
          <p:cNvPr id="5" name="Picture 4" descr="OR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69741" y="3598830"/>
            <a:ext cx="5336275" cy="2586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101755" y="6196083"/>
            <a:ext cx="5622878" cy="2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</a:rPr>
              <a:t>Courtesy Of:  Oak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</a:rPr>
              <a:t> Ridge National Laboratory Carbon Fiber Technology Center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2012" y="883661"/>
            <a:ext cx="8911988" cy="11645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    </a:t>
            </a:r>
            <a:r>
              <a:rPr lang="en-US" sz="2000" i="1" u="sng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(Of Course)</a:t>
            </a:r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0763" y="883654"/>
            <a:ext cx="8538621" cy="193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But, Higher Capacity Lines achieve lower energy requirements (lower OPEX).  Production requires less kilowatts per kg/hr of produced carbon fiber</a:t>
            </a:r>
            <a:endParaRPr lang="en-US" sz="2000" dirty="0">
              <a:latin typeface="Myriad Pro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782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/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744383" y="459704"/>
            <a:ext cx="5687013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Oxidation Oven Power Requirements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377828" y="990569"/>
            <a:ext cx="8420100" cy="479375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Oxidation Oven Heat Balance is driven by: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Exhaust Losses – Hot Air Leaving the Oven at Temperature, Replaced by Cold Air Flowing Into Oven Zone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Mechanical Energy (Mixing of Atmosphere, Fans)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End Losses (Heater Flowing Out of Furnace with Material Cooling at Turnaround Rolls) Air Seal Losses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Wall Losses – Heat Flowing Through the Insulated Walls</a:t>
            </a:r>
          </a:p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</a:t>
            </a:r>
            <a:endParaRPr lang="en-US" sz="2000" u="sng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lvl="1" indent="-182563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</p:txBody>
      </p:sp>
      <p:pic>
        <p:nvPicPr>
          <p:cNvPr id="2050" name="Picture 2" descr="H:\Departments\Marketing\Images\VETTED\Complete Lines\Ove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352" y="3988557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178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60172" y="459704"/>
            <a:ext cx="5055431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Oxidation Oven Power Utilization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469" y="982639"/>
            <a:ext cx="6237027" cy="50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/>
          <p:nvPr/>
        </p:nvSpPr>
        <p:spPr>
          <a:xfrm>
            <a:off x="6318740" y="2436505"/>
            <a:ext cx="2033691" cy="10027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Assumptions: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1500 TPY Production</a:t>
            </a:r>
            <a:r>
              <a:rPr lang="en-US" sz="1100" b="1" baseline="0" dirty="0" smtClean="0"/>
              <a:t> </a:t>
            </a:r>
          </a:p>
          <a:p>
            <a:r>
              <a:rPr lang="en-US" sz="1100" b="1" baseline="0" dirty="0" smtClean="0"/>
              <a:t>12k </a:t>
            </a:r>
            <a:r>
              <a:rPr lang="en-US" sz="1100" b="1" baseline="0" dirty="0"/>
              <a:t>Carbon Fiber</a:t>
            </a:r>
          </a:p>
          <a:p>
            <a:r>
              <a:rPr lang="en-US" sz="1100" b="1" baseline="0" dirty="0" smtClean="0"/>
              <a:t>6mm </a:t>
            </a:r>
            <a:r>
              <a:rPr lang="en-US" sz="1100" b="1" baseline="0" dirty="0"/>
              <a:t>Spacing Per Tow</a:t>
            </a:r>
          </a:p>
          <a:p>
            <a:r>
              <a:rPr lang="en-US" sz="1100" b="1" baseline="0" dirty="0" smtClean="0"/>
              <a:t>90 </a:t>
            </a:r>
            <a:r>
              <a:rPr lang="en-US" sz="1100" b="1" baseline="0" dirty="0"/>
              <a:t>Minutes </a:t>
            </a:r>
            <a:r>
              <a:rPr lang="en-US" sz="1100" b="1" baseline="0" dirty="0" smtClean="0"/>
              <a:t>Retention </a:t>
            </a:r>
            <a:r>
              <a:rPr lang="en-US" sz="1100" b="1" baseline="0" dirty="0"/>
              <a:t>in </a:t>
            </a:r>
            <a:r>
              <a:rPr lang="en-US" sz="1100" b="1" baseline="0" dirty="0" smtClean="0"/>
              <a:t>Ovens</a:t>
            </a:r>
          </a:p>
          <a:p>
            <a:endParaRPr lang="en-US" b="1" dirty="0" smtClean="0"/>
          </a:p>
          <a:p>
            <a:r>
              <a:rPr lang="en-US" sz="1100" b="1" baseline="0" dirty="0" smtClean="0"/>
              <a:t>Oven Operating</a:t>
            </a:r>
            <a:r>
              <a:rPr lang="en-US" sz="1100" b="1" dirty="0" smtClean="0"/>
              <a:t> with Minimum to Moderate Heat Recovery from Waste Gas</a:t>
            </a:r>
            <a:endParaRPr lang="en-US" sz="1100" b="1" baseline="0" dirty="0"/>
          </a:p>
          <a:p>
            <a:endParaRPr lang="en-US" sz="11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09934" y="968991"/>
            <a:ext cx="7383439" cy="494048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481614" y="2036595"/>
            <a:ext cx="3493658" cy="289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Content Placeholder 2"/>
          <p:cNvSpPr>
            <a:spLocks noGrp="1"/>
          </p:cNvSpPr>
          <p:nvPr>
            <p:ph sz="quarter" idx="11"/>
          </p:nvPr>
        </p:nvSpPr>
        <p:spPr>
          <a:xfrm>
            <a:off x="383442" y="1591294"/>
            <a:ext cx="5233588" cy="4421723"/>
          </a:xfrm>
        </p:spPr>
        <p:txBody>
          <a:bodyPr/>
          <a:lstStyle/>
          <a:p>
            <a:pPr lvl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Introductions</a:t>
            </a:r>
          </a:p>
          <a:p>
            <a:pPr lvl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Historic Advancements of Scale &amp; Integration</a:t>
            </a:r>
          </a:p>
          <a:p>
            <a:pPr lvl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A Different Approach: Rethinking Unit Operations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/>
              <a:t>Reducing Environmental Losses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/>
              <a:t>Reducing Purge Barriers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/>
              <a:t>Reconfiguration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Achievable Targets for the Future</a:t>
            </a:r>
          </a:p>
          <a:p>
            <a:pPr lvl="0">
              <a:buFont typeface="Arial" pitchFamily="34" charset="0"/>
              <a:buChar char="•"/>
            </a:pPr>
            <a:endParaRPr lang="en-US" sz="2000" dirty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9110DC2-1570-426D-AAA8-37654103DDF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721348" y="316227"/>
            <a:ext cx="1689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Myriad Pro" pitchFamily="34" charset="0"/>
              </a:rPr>
              <a:t>Agenda</a:t>
            </a:r>
            <a:endParaRPr lang="en-US" sz="3600" dirty="0">
              <a:solidFill>
                <a:srgbClr val="C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726" y="459704"/>
            <a:ext cx="4890321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Oxidation Oven Power by Scale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549" y="1116890"/>
            <a:ext cx="7202108" cy="47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633747" y="459704"/>
            <a:ext cx="5908292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LT &amp; HT Furnace Power Requirements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377828" y="990569"/>
            <a:ext cx="8420100" cy="74098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Furnace Heat Balances are driven by: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Material Load (Heating of Fiber and Zone by Zone to Temperature – Much Greater Than Just the Sensible Heat of Carbon Fiber)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Energy Being Carried Out: by Exhaust Vent, by Vent Conduction, by Purging of Shell and by Purging of Process Atmosphere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End Losses, Energy Flowing Out of Entrance and Exit End, Radiation from Ends.  Sight Port Losses.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Wall Losses – Heat Flowing Through the Insulated Walls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Conduction of Energy through Muffle and Elements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Cooling Water Losses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</a:t>
            </a:r>
            <a:endParaRPr lang="en-US" sz="2000" u="sng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lvl="1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lvl="1" indent="-182563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78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72920" y="459704"/>
            <a:ext cx="4429939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LT Furnace Power Utilization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934" y="1201003"/>
            <a:ext cx="6864825" cy="45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/>
          <p:nvPr/>
        </p:nvSpPr>
        <p:spPr>
          <a:xfrm>
            <a:off x="6332387" y="2477448"/>
            <a:ext cx="2033691" cy="10027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Assumptions: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1500 TPY Production</a:t>
            </a:r>
            <a:r>
              <a:rPr lang="en-US" sz="1100" b="1" baseline="0" dirty="0" smtClean="0"/>
              <a:t> </a:t>
            </a:r>
          </a:p>
          <a:p>
            <a:r>
              <a:rPr lang="en-US" sz="1100" b="1" baseline="0" dirty="0" smtClean="0"/>
              <a:t>12k </a:t>
            </a:r>
            <a:r>
              <a:rPr lang="en-US" sz="1100" b="1" baseline="0" dirty="0"/>
              <a:t>Carbon Fiber</a:t>
            </a:r>
          </a:p>
          <a:p>
            <a:r>
              <a:rPr lang="en-US" sz="1100" b="1" baseline="0" dirty="0" smtClean="0"/>
              <a:t>6mm </a:t>
            </a:r>
            <a:r>
              <a:rPr lang="en-US" sz="1100" b="1" baseline="0" dirty="0"/>
              <a:t>Spacing Per Tow</a:t>
            </a:r>
          </a:p>
          <a:p>
            <a:r>
              <a:rPr lang="en-US" sz="1100" b="1" baseline="0" dirty="0" smtClean="0"/>
              <a:t>90 Seconds Retention </a:t>
            </a:r>
            <a:r>
              <a:rPr lang="en-US" sz="1100" b="1" baseline="0" dirty="0"/>
              <a:t>in </a:t>
            </a:r>
            <a:r>
              <a:rPr lang="en-US" sz="1100" b="1" baseline="0" dirty="0" smtClean="0"/>
              <a:t>LT</a:t>
            </a:r>
          </a:p>
          <a:p>
            <a:endParaRPr lang="en-US" b="1" dirty="0" smtClean="0"/>
          </a:p>
          <a:p>
            <a:endParaRPr lang="en-US" sz="1100" b="1" baseline="0" dirty="0"/>
          </a:p>
          <a:p>
            <a:endParaRPr lang="en-US" sz="11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09935" y="1132764"/>
            <a:ext cx="7096836" cy="4776716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55474" y="459704"/>
            <a:ext cx="4264829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LT Furnace Power by Scale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604" y="1062297"/>
            <a:ext cx="7329700" cy="48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3294" y="459704"/>
            <a:ext cx="4509191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HT Furnace Power Utilization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057" y="1201003"/>
            <a:ext cx="6455391" cy="461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/>
          <p:nvPr/>
        </p:nvSpPr>
        <p:spPr>
          <a:xfrm>
            <a:off x="6414274" y="2422857"/>
            <a:ext cx="2033691" cy="10027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Assumptions: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1500 TPY Production</a:t>
            </a:r>
            <a:r>
              <a:rPr lang="en-US" sz="1100" b="1" baseline="0" dirty="0" smtClean="0"/>
              <a:t> </a:t>
            </a:r>
          </a:p>
          <a:p>
            <a:r>
              <a:rPr lang="en-US" sz="1100" b="1" baseline="0" dirty="0" smtClean="0"/>
              <a:t>12k </a:t>
            </a:r>
            <a:r>
              <a:rPr lang="en-US" sz="1100" b="1" baseline="0" dirty="0"/>
              <a:t>Carbon Fiber</a:t>
            </a:r>
          </a:p>
          <a:p>
            <a:r>
              <a:rPr lang="en-US" sz="1100" b="1" baseline="0" dirty="0" smtClean="0"/>
              <a:t>6mm </a:t>
            </a:r>
            <a:r>
              <a:rPr lang="en-US" sz="1100" b="1" baseline="0" dirty="0"/>
              <a:t>Spacing Per Tow</a:t>
            </a:r>
          </a:p>
          <a:p>
            <a:r>
              <a:rPr lang="en-US" sz="1100" b="1" baseline="0" dirty="0" smtClean="0"/>
              <a:t>90 Seconds Retention </a:t>
            </a:r>
            <a:r>
              <a:rPr lang="en-US" sz="1100" b="1" baseline="0" dirty="0"/>
              <a:t>in </a:t>
            </a:r>
            <a:r>
              <a:rPr lang="en-US" sz="1100" b="1" baseline="0" dirty="0" smtClean="0"/>
              <a:t>HT</a:t>
            </a:r>
          </a:p>
          <a:p>
            <a:r>
              <a:rPr lang="en-US" b="1" dirty="0" smtClean="0"/>
              <a:t>1800C Design of r HT</a:t>
            </a:r>
            <a:endParaRPr lang="en-US" sz="1100" b="1" baseline="0" dirty="0" smtClean="0"/>
          </a:p>
          <a:p>
            <a:endParaRPr lang="en-US" b="1" dirty="0" smtClean="0"/>
          </a:p>
          <a:p>
            <a:endParaRPr lang="en-US" sz="1100" b="1" baseline="0" dirty="0"/>
          </a:p>
          <a:p>
            <a:endParaRPr lang="en-US" sz="11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09934" y="1119116"/>
            <a:ext cx="7178723" cy="479036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5849" y="459704"/>
            <a:ext cx="4344082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HT Furnace Power by Scale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41" y="1057536"/>
            <a:ext cx="7529655" cy="498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298" y="1524000"/>
            <a:ext cx="7544405" cy="4115098"/>
          </a:xfrm>
          <a:prstGeom prst="rect">
            <a:avLst/>
          </a:prstGeom>
          <a:noFill/>
          <a:ln/>
        </p:spPr>
        <p:txBody>
          <a:bodyPr lIns="92066" tIns="46034" rIns="92066" bIns="46034"/>
          <a:lstStyle/>
          <a:p>
            <a:pPr>
              <a:buFont typeface="Wingdings" pitchFamily="2" charset="2"/>
              <a:buChar char="q"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1046531" name="Oval 3" descr="Green marble"/>
          <p:cNvSpPr>
            <a:spLocks noChangeArrowheads="1"/>
          </p:cNvSpPr>
          <p:nvPr/>
        </p:nvSpPr>
        <p:spPr bwMode="auto">
          <a:xfrm>
            <a:off x="1700063" y="2788699"/>
            <a:ext cx="5764893" cy="534293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lvl="0" algn="ctr" defTabSz="914485" eaLnBrk="0" hangingPunct="0">
              <a:buClr>
                <a:schemeClr val="tx2"/>
              </a:buClr>
              <a:buSzPct val="75000"/>
            </a:pPr>
            <a:r>
              <a:rPr lang="en-US" sz="3200" dirty="0" smtClean="0">
                <a:solidFill>
                  <a:srgbClr val="BA0500"/>
                </a:solidFill>
                <a:latin typeface="Myriad Pro" pitchFamily="34" charset="0"/>
                <a:ea typeface="Shruti" pitchFamily="2"/>
                <a:cs typeface="Shruti" pitchFamily="2"/>
              </a:rPr>
              <a:t>Different Approach: </a:t>
            </a:r>
          </a:p>
          <a:p>
            <a:pPr lvl="0" algn="ctr" defTabSz="914485" eaLnBrk="0" hangingPunct="0">
              <a:buClr>
                <a:schemeClr val="tx2"/>
              </a:buClr>
              <a:buSzPct val="75000"/>
            </a:pPr>
            <a:r>
              <a:rPr lang="en-US" sz="3200" dirty="0" smtClean="0">
                <a:solidFill>
                  <a:srgbClr val="BA0500"/>
                </a:solidFill>
                <a:latin typeface="Myriad Pro" pitchFamily="34" charset="0"/>
                <a:ea typeface="Shruti" pitchFamily="2"/>
                <a:cs typeface="Shruti" pitchFamily="2"/>
              </a:rPr>
              <a:t>Rethinking Unit Operations</a:t>
            </a:r>
          </a:p>
        </p:txBody>
      </p:sp>
      <p:sp>
        <p:nvSpPr>
          <p:cNvPr id="1046532" name="Rectangle 4"/>
          <p:cNvSpPr>
            <a:spLocks noChangeArrowheads="1"/>
          </p:cNvSpPr>
          <p:nvPr/>
        </p:nvSpPr>
        <p:spPr bwMode="auto">
          <a:xfrm>
            <a:off x="1067405" y="991196"/>
            <a:ext cx="7848298" cy="487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/>
          <a:lstStyle/>
          <a:p>
            <a:pPr marL="743301" lvl="1" indent="-286809" defTabSz="914485"/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530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783845" y="459704"/>
            <a:ext cx="5608082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Efficiency Advances – </a:t>
            </a:r>
            <a:r>
              <a:rPr lang="en-US" sz="2600" u="sng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Within Reach</a:t>
            </a:r>
            <a:endParaRPr lang="en-US" sz="2600" u="sng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377828" y="1386354"/>
            <a:ext cx="8420100" cy="34728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Don’t  Try to Reinvent the Process – Optimize Existing Unit Operations</a:t>
            </a:r>
          </a:p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</a:t>
            </a:r>
            <a:r>
              <a:rPr lang="en-US" sz="2000" i="1" dirty="0" smtClean="0">
                <a:latin typeface="Myriad Pro" pitchFamily="34" charset="0"/>
                <a:cs typeface="Arial" charset="0"/>
              </a:rPr>
              <a:t>Minimize the Timeline for Technology Development and Deployment</a:t>
            </a:r>
          </a:p>
          <a:p>
            <a:pPr marL="342900" indent="-342900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Assess and Minimize Environmental Losses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Improved Insulation Profiles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Minimize Surface Area and Wall Losses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Minimize Exhaust Losses</a:t>
            </a:r>
            <a:endParaRPr lang="en-US" sz="2000" dirty="0">
              <a:latin typeface="Myriad Pro" pitchFamily="34" charset="0"/>
              <a:cs typeface="Arial" charset="0"/>
            </a:endParaRPr>
          </a:p>
        </p:txBody>
      </p:sp>
      <p:pic>
        <p:nvPicPr>
          <p:cNvPr id="3074" name="Picture 2" descr="H:\Departments\Marketing\Images\VETTED\Complete Lines\Material Handling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451" y="2435841"/>
            <a:ext cx="2186299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178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353627" y="459704"/>
            <a:ext cx="6468509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Rethinking Oxidation Oven Advancements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336883" y="1004222"/>
            <a:ext cx="8420100" cy="3951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Use of Hot Make Up Air at Ovens – Recovered Energy from TOX</a:t>
            </a: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37140" y="1058809"/>
            <a:ext cx="8420100" cy="7028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</a:t>
            </a:r>
            <a:r>
              <a:rPr lang="en-US" sz="2000" i="1" u="sng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(Of Course)</a:t>
            </a: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5510" y="1879951"/>
            <a:ext cx="8420100" cy="178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Measurement of Atmospheric Concentration per Zone -- Allows for Higher Concentrations of Waste Gases within Oven and Reduction of Total Exhaust Flow From Oven – Can results </a:t>
            </a:r>
            <a:r>
              <a:rPr lang="en-US" sz="2000" dirty="0">
                <a:latin typeface="Myriad Pro" pitchFamily="34" charset="0"/>
                <a:cs typeface="Arial" charset="0"/>
              </a:rPr>
              <a:t>in </a:t>
            </a:r>
            <a:r>
              <a:rPr lang="en-US" sz="2000" dirty="0" smtClean="0">
                <a:latin typeface="Myriad Pro" pitchFamily="34" charset="0"/>
                <a:cs typeface="Arial" charset="0"/>
              </a:rPr>
              <a:t>50</a:t>
            </a:r>
            <a:r>
              <a:rPr lang="en-US" sz="2000" dirty="0">
                <a:latin typeface="Myriad Pro" pitchFamily="34" charset="0"/>
                <a:cs typeface="Arial" charset="0"/>
              </a:rPr>
              <a:t>% </a:t>
            </a:r>
            <a:r>
              <a:rPr lang="en-US" sz="2000" dirty="0" smtClean="0">
                <a:latin typeface="Myriad Pro" pitchFamily="34" charset="0"/>
                <a:cs typeface="Arial" charset="0"/>
              </a:rPr>
              <a:t>or Greater Reduction in </a:t>
            </a:r>
            <a:r>
              <a:rPr lang="en-US" sz="2000" dirty="0">
                <a:latin typeface="Myriad Pro" pitchFamily="34" charset="0"/>
                <a:cs typeface="Arial" charset="0"/>
              </a:rPr>
              <a:t>Exhaust Air From </a:t>
            </a:r>
            <a:r>
              <a:rPr lang="en-US" sz="2000" dirty="0" smtClean="0">
                <a:latin typeface="Myriad Pro" pitchFamily="34" charset="0"/>
                <a:cs typeface="Arial" charset="0"/>
              </a:rPr>
              <a:t>Oven</a:t>
            </a:r>
            <a:endParaRPr lang="en-US" sz="2000" dirty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7828" y="4034023"/>
            <a:ext cx="8420100" cy="18698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Measurement of Total Air Room Air Ingress at Slots through the use of Flow Meters to measure Exhaust and Makeup air (Room Air Ingress at Slots is a result by Difference) </a:t>
            </a:r>
          </a:p>
          <a:p>
            <a:pPr lvl="1" indent="-182563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6476" y="2860313"/>
            <a:ext cx="8420100" cy="10106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lvl="1"/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lvl="1"/>
            <a:r>
              <a:rPr lang="en-US" sz="2000" i="1" u="sng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Process Control  Technique Exclusive to Harper International Oven Systems – Only Capable with Advanced Sealing</a:t>
            </a: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4312" y="4769758"/>
            <a:ext cx="8420100" cy="18698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lvl="1"/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lvl="1"/>
            <a:r>
              <a:rPr lang="en-US" sz="2000" i="1" u="sng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Process Control Technique Exclusive to Harper International Oven Systems</a:t>
            </a:r>
          </a:p>
          <a:p>
            <a:pPr lvl="1" indent="-182563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Myriad Pro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782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13625" y="500647"/>
            <a:ext cx="3257695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Oven Advancements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0502" y="1270065"/>
          <a:ext cx="7765576" cy="414809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272851"/>
                <a:gridCol w="662915"/>
                <a:gridCol w="1136427"/>
                <a:gridCol w="1252172"/>
                <a:gridCol w="1115381"/>
                <a:gridCol w="1325830"/>
              </a:tblGrid>
              <a:tr h="843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Traditional Line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Oven Improvements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Additional Insulation in Ovens 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All Advancements, Combined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Capacity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TPY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1500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1500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1500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1500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38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Operating Hours Per Year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Hrs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7200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7200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7200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7200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0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5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Oven Operating Power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 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3843.0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2682.6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3765.0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2604.6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00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Recirculation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kW-hr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969.0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872.1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969.0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872.1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00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Exhaust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kW-hr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2127.0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1063.5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2127.0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1063.5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00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Wall Losses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kW-hr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494.0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494.0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416.0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416.0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00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Sensible Heat of Fiber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kW-hr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253.0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253.0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253.0</a:t>
                      </a:r>
                      <a:endParaRPr lang="en-US" sz="2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253.0</a:t>
                      </a:r>
                      <a:endParaRPr lang="en-US" sz="2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298" y="1524000"/>
            <a:ext cx="7544405" cy="4115098"/>
          </a:xfrm>
          <a:prstGeom prst="rect">
            <a:avLst/>
          </a:prstGeom>
          <a:noFill/>
          <a:ln/>
        </p:spPr>
        <p:txBody>
          <a:bodyPr lIns="92066" tIns="46034" rIns="92066" bIns="46034"/>
          <a:lstStyle/>
          <a:p>
            <a:pPr>
              <a:buFont typeface="Wingdings" pitchFamily="2" charset="2"/>
              <a:buChar char="q"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1046531" name="Oval 3" descr="Green marble"/>
          <p:cNvSpPr>
            <a:spLocks noChangeArrowheads="1"/>
          </p:cNvSpPr>
          <p:nvPr/>
        </p:nvSpPr>
        <p:spPr bwMode="auto">
          <a:xfrm>
            <a:off x="1700063" y="2788699"/>
            <a:ext cx="5764893" cy="534293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 defTabSz="914485" eaLnBrk="0" hangingPunct="0">
              <a:buClr>
                <a:schemeClr val="tx2"/>
              </a:buClr>
              <a:buSzPct val="75000"/>
            </a:pPr>
            <a:r>
              <a:rPr lang="en-US" sz="3200" dirty="0" smtClean="0">
                <a:solidFill>
                  <a:srgbClr val="BA0500"/>
                </a:solidFill>
                <a:latin typeface="Myriad Pro" pitchFamily="34" charset="0"/>
                <a:ea typeface="Shruti" pitchFamily="2"/>
                <a:cs typeface="Shruti" pitchFamily="2"/>
              </a:rPr>
              <a:t>Introduction: About Harper</a:t>
            </a:r>
            <a:endParaRPr lang="en-US" sz="3200" dirty="0">
              <a:solidFill>
                <a:srgbClr val="BA0500"/>
              </a:solidFill>
              <a:latin typeface="Myriad Pro" pitchFamily="34" charset="0"/>
              <a:ea typeface="Shruti" pitchFamily="2"/>
              <a:cs typeface="Shruti" pitchFamily="2"/>
            </a:endParaRPr>
          </a:p>
        </p:txBody>
      </p:sp>
      <p:sp>
        <p:nvSpPr>
          <p:cNvPr id="1046532" name="Rectangle 4"/>
          <p:cNvSpPr>
            <a:spLocks noChangeArrowheads="1"/>
          </p:cNvSpPr>
          <p:nvPr/>
        </p:nvSpPr>
        <p:spPr bwMode="auto">
          <a:xfrm>
            <a:off x="1067405" y="991196"/>
            <a:ext cx="7848298" cy="487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/>
          <a:lstStyle/>
          <a:p>
            <a:pPr marL="743301" lvl="1" indent="-286809" defTabSz="914485"/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150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457200" y="1187055"/>
            <a:ext cx="8420100" cy="7028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Three Primary Advancements to Yield Energy Reduction (In Order of Increase Developmental Risk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53965" y="459704"/>
            <a:ext cx="5867833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Viable LT / HT Furnace Advancements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0293" y="1707944"/>
            <a:ext cx="8420100" cy="408843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Increase Insulation in HT to Reduce Thermal Losses; Reduction of Cooling Water at HT; Reduction of Terminal Losses (Low / No Risk)</a:t>
            </a:r>
          </a:p>
          <a:p>
            <a:pPr marL="914400" lvl="1" indent="-457200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Use of an Interconnect Chamber --between LT and HT Furnaces; reduces Losses and Reduced N2 Usage; Further Reduces Number of Vent Lines and Vent Line Losses; </a:t>
            </a:r>
            <a:r>
              <a:rPr lang="en-US" sz="2000" dirty="0">
                <a:latin typeface="Myriad Pro" pitchFamily="34" charset="0"/>
                <a:cs typeface="Arial" charset="0"/>
              </a:rPr>
              <a:t>(Moderate Risk</a:t>
            </a:r>
            <a:r>
              <a:rPr lang="en-US" sz="2000" dirty="0" smtClean="0">
                <a:latin typeface="Myriad Pro" pitchFamily="34" charset="0"/>
                <a:cs typeface="Arial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Use of Fold Over Design to Reduce Wall (Roof to Floor) Losses between the LT and HT and / or allow power sharing from HT to LT (Equipment Development Risk – ‘Ergonomics’)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Myriad Pro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526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5920" y="459703"/>
            <a:ext cx="6631247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Rethinking LT HT Furnace Power Utilization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247934" y="1937988"/>
            <a:ext cx="1580867" cy="232012"/>
          </a:xfrm>
          <a:prstGeom prst="cube">
            <a:avLst>
              <a:gd name="adj" fmla="val 9207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1596789" y="1746918"/>
            <a:ext cx="1951630" cy="614149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Cube 8"/>
          <p:cNvSpPr/>
          <p:nvPr/>
        </p:nvSpPr>
        <p:spPr bwMode="auto">
          <a:xfrm>
            <a:off x="3361898" y="1953911"/>
            <a:ext cx="1580867" cy="232012"/>
          </a:xfrm>
          <a:prstGeom prst="cube">
            <a:avLst>
              <a:gd name="adj" fmla="val 9207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4751697" y="1749192"/>
            <a:ext cx="1951630" cy="614149"/>
          </a:xfrm>
          <a:prstGeom prst="cub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ube 6"/>
          <p:cNvSpPr/>
          <p:nvPr/>
        </p:nvSpPr>
        <p:spPr bwMode="auto">
          <a:xfrm>
            <a:off x="6539553" y="1749192"/>
            <a:ext cx="611875" cy="614149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ube 9"/>
          <p:cNvSpPr/>
          <p:nvPr/>
        </p:nvSpPr>
        <p:spPr bwMode="auto">
          <a:xfrm>
            <a:off x="6964907" y="1926615"/>
            <a:ext cx="1580867" cy="232012"/>
          </a:xfrm>
          <a:prstGeom prst="cube">
            <a:avLst>
              <a:gd name="adj" fmla="val 9207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87357" y="1255599"/>
            <a:ext cx="2759121" cy="589130"/>
            <a:chOff x="1105469" y="996287"/>
            <a:chExt cx="2759121" cy="58913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2483893" y="996287"/>
              <a:ext cx="0" cy="382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grpSp>
          <p:nvGrpSpPr>
            <p:cNvPr id="22" name="Group 21"/>
            <p:cNvGrpSpPr/>
            <p:nvPr/>
          </p:nvGrpSpPr>
          <p:grpSpPr>
            <a:xfrm>
              <a:off x="1105469" y="1009934"/>
              <a:ext cx="1146411" cy="573208"/>
              <a:chOff x="1105469" y="1009934"/>
              <a:chExt cx="1146411" cy="573208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1" name="Arc 20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flipH="1">
              <a:off x="2718179" y="1012209"/>
              <a:ext cx="1146411" cy="573208"/>
              <a:chOff x="1105469" y="1009934"/>
              <a:chExt cx="1146411" cy="573208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7" name="Arc 26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 flipV="1">
            <a:off x="1162336" y="2281455"/>
            <a:ext cx="2759121" cy="589130"/>
            <a:chOff x="1105469" y="996287"/>
            <a:chExt cx="2759121" cy="589130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483893" y="996287"/>
              <a:ext cx="0" cy="382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grpSp>
          <p:nvGrpSpPr>
            <p:cNvPr id="31" name="Group 21"/>
            <p:cNvGrpSpPr/>
            <p:nvPr/>
          </p:nvGrpSpPr>
          <p:grpSpPr>
            <a:xfrm>
              <a:off x="1105469" y="1009934"/>
              <a:ext cx="1146411" cy="573208"/>
              <a:chOff x="1105469" y="1009934"/>
              <a:chExt cx="1146411" cy="57320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40" name="Arc 39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2" name="Group 22"/>
            <p:cNvGrpSpPr/>
            <p:nvPr/>
          </p:nvGrpSpPr>
          <p:grpSpPr>
            <a:xfrm flipH="1">
              <a:off x="2718179" y="1012209"/>
              <a:ext cx="1146411" cy="573208"/>
              <a:chOff x="1105469" y="1009934"/>
              <a:chExt cx="1146411" cy="573208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36" name="Arc 35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4383208" y="1009939"/>
            <a:ext cx="3204949" cy="796121"/>
            <a:chOff x="1105469" y="996287"/>
            <a:chExt cx="2759121" cy="589130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2483893" y="996287"/>
              <a:ext cx="0" cy="3821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grpSp>
          <p:nvGrpSpPr>
            <p:cNvPr id="67" name="Group 21"/>
            <p:cNvGrpSpPr/>
            <p:nvPr/>
          </p:nvGrpSpPr>
          <p:grpSpPr>
            <a:xfrm>
              <a:off x="1105469" y="1009934"/>
              <a:ext cx="1146411" cy="573208"/>
              <a:chOff x="1105469" y="1009934"/>
              <a:chExt cx="1146411" cy="573208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76" name="Arc 75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8" name="Group 22"/>
            <p:cNvGrpSpPr/>
            <p:nvPr/>
          </p:nvGrpSpPr>
          <p:grpSpPr>
            <a:xfrm flipH="1">
              <a:off x="2718179" y="1012209"/>
              <a:ext cx="1146411" cy="573208"/>
              <a:chOff x="1105469" y="1009934"/>
              <a:chExt cx="1146411" cy="573208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72" name="Arc 71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 flipV="1">
            <a:off x="4358187" y="2242786"/>
            <a:ext cx="3204949" cy="855260"/>
            <a:chOff x="1105469" y="996287"/>
            <a:chExt cx="2759121" cy="589130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2483893" y="996287"/>
              <a:ext cx="0" cy="3821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grpSp>
          <p:nvGrpSpPr>
            <p:cNvPr id="79" name="Group 21"/>
            <p:cNvGrpSpPr/>
            <p:nvPr/>
          </p:nvGrpSpPr>
          <p:grpSpPr>
            <a:xfrm>
              <a:off x="1105469" y="1009934"/>
              <a:ext cx="1146411" cy="573208"/>
              <a:chOff x="1105469" y="1009934"/>
              <a:chExt cx="1146411" cy="573208"/>
            </a:xfrm>
          </p:grpSpPr>
          <p:cxnSp>
            <p:nvCxnSpPr>
              <p:cNvPr id="85" name="Straight Connector 84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88" name="Arc 87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80" name="Group 22"/>
            <p:cNvGrpSpPr/>
            <p:nvPr/>
          </p:nvGrpSpPr>
          <p:grpSpPr>
            <a:xfrm flipH="1">
              <a:off x="2718179" y="1012209"/>
              <a:ext cx="1146411" cy="573208"/>
              <a:chOff x="1105469" y="1009934"/>
              <a:chExt cx="1146411" cy="573208"/>
            </a:xfrm>
          </p:grpSpPr>
          <p:cxnSp>
            <p:nvCxnSpPr>
              <p:cNvPr id="81" name="Straight Connector 80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84" name="Arc 83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832516" y="3152637"/>
            <a:ext cx="7915700" cy="362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	LT Furnace			HT Furnace</a:t>
            </a:r>
            <a:endParaRPr lang="en-US" sz="2000" i="1" u="sng" dirty="0" smtClean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Effectively, Furnaces are Leaky Boxes Losing Energy Through:</a:t>
            </a:r>
          </a:p>
          <a:p>
            <a:pPr marL="1714500" lvl="3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Wall Losses (Controlled by Insulation Profile)</a:t>
            </a:r>
          </a:p>
          <a:p>
            <a:pPr marL="1714500" lvl="3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Slot Losses (Controlled by Purge Chamber Design)</a:t>
            </a:r>
          </a:p>
          <a:p>
            <a:pPr marL="1714500" lvl="3" indent="-3429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Exhaust Losses (Carried Away with Gases)</a:t>
            </a:r>
          </a:p>
          <a:p>
            <a:pPr marL="1714500" lvl="3" indent="-342900" eaLnBrk="0" hangingPunct="0">
              <a:spcBef>
                <a:spcPct val="50000"/>
              </a:spcBef>
              <a:defRPr/>
            </a:pPr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			</a:t>
            </a:r>
            <a:endParaRPr lang="en-US" sz="2000" dirty="0">
              <a:latin typeface="Myriad Pro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99568" y="432408"/>
            <a:ext cx="6631247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Rethinking LT HT Furnace Power Utilization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66046" y="1487606"/>
            <a:ext cx="8297840" cy="616423"/>
            <a:chOff x="166046" y="1487606"/>
            <a:chExt cx="8297840" cy="616423"/>
          </a:xfrm>
        </p:grpSpPr>
        <p:sp>
          <p:nvSpPr>
            <p:cNvPr id="8" name="Cube 7"/>
            <p:cNvSpPr/>
            <p:nvPr/>
          </p:nvSpPr>
          <p:spPr bwMode="auto">
            <a:xfrm>
              <a:off x="166046" y="1678676"/>
              <a:ext cx="1580867" cy="232012"/>
            </a:xfrm>
            <a:prstGeom prst="cube">
              <a:avLst>
                <a:gd name="adj" fmla="val 9207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Cube 4"/>
            <p:cNvSpPr/>
            <p:nvPr/>
          </p:nvSpPr>
          <p:spPr bwMode="auto">
            <a:xfrm>
              <a:off x="1514901" y="1487606"/>
              <a:ext cx="1951630" cy="614149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LT Furnace</a:t>
              </a:r>
            </a:p>
          </p:txBody>
        </p:sp>
        <p:sp>
          <p:nvSpPr>
            <p:cNvPr id="9" name="Cube 8"/>
            <p:cNvSpPr/>
            <p:nvPr/>
          </p:nvSpPr>
          <p:spPr bwMode="auto">
            <a:xfrm>
              <a:off x="3280010" y="1694599"/>
              <a:ext cx="1580867" cy="232012"/>
            </a:xfrm>
            <a:prstGeom prst="cube">
              <a:avLst>
                <a:gd name="adj" fmla="val 9207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Cube 5"/>
            <p:cNvSpPr/>
            <p:nvPr/>
          </p:nvSpPr>
          <p:spPr bwMode="auto">
            <a:xfrm>
              <a:off x="4669809" y="1489880"/>
              <a:ext cx="1951630" cy="614149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HT Furnace</a:t>
              </a:r>
            </a:p>
          </p:txBody>
        </p:sp>
        <p:sp>
          <p:nvSpPr>
            <p:cNvPr id="7" name="Cube 6"/>
            <p:cNvSpPr/>
            <p:nvPr/>
          </p:nvSpPr>
          <p:spPr bwMode="auto">
            <a:xfrm>
              <a:off x="6457665" y="1489880"/>
              <a:ext cx="611875" cy="614149"/>
            </a:xfrm>
            <a:prstGeom prst="cube">
              <a:avLst/>
            </a:prstGeom>
            <a:solidFill>
              <a:srgbClr val="336699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Cube 9"/>
            <p:cNvSpPr/>
            <p:nvPr/>
          </p:nvSpPr>
          <p:spPr bwMode="auto">
            <a:xfrm>
              <a:off x="6883019" y="1667303"/>
              <a:ext cx="1580867" cy="232012"/>
            </a:xfrm>
            <a:prstGeom prst="cube">
              <a:avLst>
                <a:gd name="adj" fmla="val 9207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" name="Group 27"/>
          <p:cNvGrpSpPr/>
          <p:nvPr/>
        </p:nvGrpSpPr>
        <p:grpSpPr>
          <a:xfrm>
            <a:off x="1105469" y="996287"/>
            <a:ext cx="2759121" cy="589130"/>
            <a:chOff x="1105469" y="996287"/>
            <a:chExt cx="2759121" cy="58913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2483893" y="996287"/>
              <a:ext cx="0" cy="382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grpSp>
          <p:nvGrpSpPr>
            <p:cNvPr id="3" name="Group 21"/>
            <p:cNvGrpSpPr/>
            <p:nvPr/>
          </p:nvGrpSpPr>
          <p:grpSpPr>
            <a:xfrm>
              <a:off x="1105469" y="1009934"/>
              <a:ext cx="1146411" cy="573208"/>
              <a:chOff x="1105469" y="1009934"/>
              <a:chExt cx="1146411" cy="573208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1" name="Arc 20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1" name="Group 22"/>
            <p:cNvGrpSpPr/>
            <p:nvPr/>
          </p:nvGrpSpPr>
          <p:grpSpPr>
            <a:xfrm flipH="1">
              <a:off x="2718179" y="1012209"/>
              <a:ext cx="1146411" cy="573208"/>
              <a:chOff x="1105469" y="1009934"/>
              <a:chExt cx="1146411" cy="573208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7" name="Arc 26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" name="Group 28"/>
          <p:cNvGrpSpPr/>
          <p:nvPr/>
        </p:nvGrpSpPr>
        <p:grpSpPr>
          <a:xfrm flipV="1">
            <a:off x="1080448" y="2022143"/>
            <a:ext cx="2759121" cy="589130"/>
            <a:chOff x="1105469" y="996287"/>
            <a:chExt cx="2759121" cy="589130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483893" y="996287"/>
              <a:ext cx="0" cy="3821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grpSp>
          <p:nvGrpSpPr>
            <p:cNvPr id="15" name="Group 21"/>
            <p:cNvGrpSpPr/>
            <p:nvPr/>
          </p:nvGrpSpPr>
          <p:grpSpPr>
            <a:xfrm>
              <a:off x="1105469" y="1009934"/>
              <a:ext cx="1146411" cy="573208"/>
              <a:chOff x="1105469" y="1009934"/>
              <a:chExt cx="1146411" cy="57320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40" name="Arc 39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7" name="Group 22"/>
            <p:cNvGrpSpPr/>
            <p:nvPr/>
          </p:nvGrpSpPr>
          <p:grpSpPr>
            <a:xfrm flipH="1">
              <a:off x="2718179" y="1012209"/>
              <a:ext cx="1146411" cy="573208"/>
              <a:chOff x="1105469" y="1009934"/>
              <a:chExt cx="1146411" cy="573208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36" name="Arc 35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9" name="Group 64"/>
          <p:cNvGrpSpPr/>
          <p:nvPr/>
        </p:nvGrpSpPr>
        <p:grpSpPr>
          <a:xfrm>
            <a:off x="4301320" y="750627"/>
            <a:ext cx="3204949" cy="796121"/>
            <a:chOff x="1105469" y="996287"/>
            <a:chExt cx="2759121" cy="589130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2483893" y="996287"/>
              <a:ext cx="0" cy="3821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grpSp>
          <p:nvGrpSpPr>
            <p:cNvPr id="20" name="Group 21"/>
            <p:cNvGrpSpPr/>
            <p:nvPr/>
          </p:nvGrpSpPr>
          <p:grpSpPr>
            <a:xfrm>
              <a:off x="1105469" y="1009934"/>
              <a:ext cx="1146411" cy="573208"/>
              <a:chOff x="1105469" y="1009934"/>
              <a:chExt cx="1146411" cy="573208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76" name="Arc 75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flipH="1">
              <a:off x="2718179" y="1012209"/>
              <a:ext cx="1146411" cy="573208"/>
              <a:chOff x="1105469" y="1009934"/>
              <a:chExt cx="1146411" cy="573208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72" name="Arc 71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3" name="Group 76"/>
          <p:cNvGrpSpPr/>
          <p:nvPr/>
        </p:nvGrpSpPr>
        <p:grpSpPr>
          <a:xfrm flipV="1">
            <a:off x="4276299" y="1983474"/>
            <a:ext cx="3204949" cy="855260"/>
            <a:chOff x="1105469" y="996287"/>
            <a:chExt cx="2759121" cy="589130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2483893" y="996287"/>
              <a:ext cx="0" cy="3821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grpSp>
          <p:nvGrpSpPr>
            <p:cNvPr id="28" name="Group 21"/>
            <p:cNvGrpSpPr/>
            <p:nvPr/>
          </p:nvGrpSpPr>
          <p:grpSpPr>
            <a:xfrm>
              <a:off x="1105469" y="1009934"/>
              <a:ext cx="1146411" cy="573208"/>
              <a:chOff x="1105469" y="1009934"/>
              <a:chExt cx="1146411" cy="573208"/>
            </a:xfrm>
          </p:grpSpPr>
          <p:cxnSp>
            <p:nvCxnSpPr>
              <p:cNvPr id="85" name="Straight Connector 84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88" name="Arc 87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9" name="Group 22"/>
            <p:cNvGrpSpPr/>
            <p:nvPr/>
          </p:nvGrpSpPr>
          <p:grpSpPr>
            <a:xfrm flipH="1">
              <a:off x="2718179" y="1012209"/>
              <a:ext cx="1146411" cy="573208"/>
              <a:chOff x="1105469" y="1009934"/>
              <a:chExt cx="1146411" cy="573208"/>
            </a:xfrm>
          </p:grpSpPr>
          <p:cxnSp>
            <p:nvCxnSpPr>
              <p:cNvPr id="81" name="Straight Connector 80"/>
              <p:cNvCxnSpPr/>
              <p:nvPr/>
            </p:nvCxnSpPr>
            <p:spPr bwMode="auto">
              <a:xfrm>
                <a:off x="1569493" y="1119116"/>
                <a:ext cx="232011" cy="25930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951630" y="1037230"/>
                <a:ext cx="54591" cy="34119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2224584" y="1009934"/>
                <a:ext cx="27296" cy="38213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84" name="Arc 83"/>
              <p:cNvSpPr/>
              <p:nvPr/>
            </p:nvSpPr>
            <p:spPr bwMode="auto">
              <a:xfrm rot="10800000">
                <a:off x="1105469" y="1241948"/>
                <a:ext cx="668740" cy="341194"/>
              </a:xfrm>
              <a:prstGeom prst="arc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2010769" y="5133838"/>
            <a:ext cx="3314132" cy="614149"/>
            <a:chOff x="2010769" y="4806286"/>
            <a:chExt cx="3314132" cy="614149"/>
          </a:xfrm>
        </p:grpSpPr>
        <p:sp>
          <p:nvSpPr>
            <p:cNvPr id="64" name="Cube 63"/>
            <p:cNvSpPr/>
            <p:nvPr/>
          </p:nvSpPr>
          <p:spPr bwMode="auto">
            <a:xfrm>
              <a:off x="2010769" y="5038300"/>
              <a:ext cx="1580867" cy="232012"/>
            </a:xfrm>
            <a:prstGeom prst="cube">
              <a:avLst>
                <a:gd name="adj" fmla="val 9207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Cube 57"/>
            <p:cNvSpPr/>
            <p:nvPr/>
          </p:nvSpPr>
          <p:spPr bwMode="auto">
            <a:xfrm>
              <a:off x="3373271" y="4806286"/>
              <a:ext cx="1951630" cy="614149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LT Furnace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519449" y="4672088"/>
            <a:ext cx="3807727" cy="614150"/>
            <a:chOff x="1519449" y="4344536"/>
            <a:chExt cx="3807727" cy="614150"/>
          </a:xfrm>
        </p:grpSpPr>
        <p:sp>
          <p:nvSpPr>
            <p:cNvPr id="65" name="Cube 64"/>
            <p:cNvSpPr/>
            <p:nvPr/>
          </p:nvSpPr>
          <p:spPr bwMode="auto">
            <a:xfrm>
              <a:off x="1519449" y="4560629"/>
              <a:ext cx="1580867" cy="232012"/>
            </a:xfrm>
            <a:prstGeom prst="cube">
              <a:avLst>
                <a:gd name="adj" fmla="val 9207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Cube 61"/>
            <p:cNvSpPr/>
            <p:nvPr/>
          </p:nvSpPr>
          <p:spPr bwMode="auto">
            <a:xfrm>
              <a:off x="2897874" y="4344537"/>
              <a:ext cx="611875" cy="614149"/>
            </a:xfrm>
            <a:prstGeom prst="cube">
              <a:avLst/>
            </a:prstGeom>
            <a:solidFill>
              <a:srgbClr val="336699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Cube 60"/>
            <p:cNvSpPr/>
            <p:nvPr/>
          </p:nvSpPr>
          <p:spPr bwMode="auto">
            <a:xfrm>
              <a:off x="3375546" y="4344536"/>
              <a:ext cx="1951630" cy="614149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HT Furnace</a:t>
              </a:r>
            </a:p>
          </p:txBody>
        </p:sp>
      </p:grpSp>
      <p:sp>
        <p:nvSpPr>
          <p:cNvPr id="63" name="Cube 62"/>
          <p:cNvSpPr/>
          <p:nvPr/>
        </p:nvSpPr>
        <p:spPr bwMode="auto">
          <a:xfrm>
            <a:off x="5165677" y="4660716"/>
            <a:ext cx="611875" cy="1084997"/>
          </a:xfrm>
          <a:prstGeom prst="cub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529385" y="3850950"/>
            <a:ext cx="2665946" cy="2502090"/>
            <a:chOff x="2529385" y="3850950"/>
            <a:chExt cx="2665946" cy="2502090"/>
          </a:xfrm>
        </p:grpSpPr>
        <p:grpSp>
          <p:nvGrpSpPr>
            <p:cNvPr id="99" name="Group 98"/>
            <p:cNvGrpSpPr/>
            <p:nvPr/>
          </p:nvGrpSpPr>
          <p:grpSpPr>
            <a:xfrm>
              <a:off x="2529385" y="3850950"/>
              <a:ext cx="2665946" cy="793047"/>
              <a:chOff x="2529385" y="3523398"/>
              <a:chExt cx="2665946" cy="793047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2529385" y="3523398"/>
                <a:ext cx="1601154" cy="793047"/>
                <a:chOff x="2529385" y="3523398"/>
                <a:chExt cx="1601154" cy="793047"/>
              </a:xfrm>
            </p:grpSpPr>
            <p:cxnSp>
              <p:nvCxnSpPr>
                <p:cNvPr id="68" name="Straight Connector 67"/>
                <p:cNvCxnSpPr/>
                <p:nvPr/>
              </p:nvCxnSpPr>
              <p:spPr bwMode="auto">
                <a:xfrm>
                  <a:off x="4130539" y="3523398"/>
                  <a:ext cx="0" cy="516401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grpSp>
              <p:nvGrpSpPr>
                <p:cNvPr id="77" name="Group 21"/>
                <p:cNvGrpSpPr/>
                <p:nvPr/>
              </p:nvGrpSpPr>
              <p:grpSpPr>
                <a:xfrm>
                  <a:off x="2529385" y="3541840"/>
                  <a:ext cx="1331652" cy="774605"/>
                  <a:chOff x="1105469" y="1009934"/>
                  <a:chExt cx="1146411" cy="573208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 bwMode="auto">
                  <a:xfrm>
                    <a:off x="1569493" y="1119116"/>
                    <a:ext cx="232011" cy="25930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4" name="Straight Connector 93"/>
                  <p:cNvCxnSpPr/>
                  <p:nvPr/>
                </p:nvCxnSpPr>
                <p:spPr bwMode="auto">
                  <a:xfrm>
                    <a:off x="1951630" y="1037230"/>
                    <a:ext cx="54591" cy="3411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/>
                  <p:nvPr/>
                </p:nvCxnSpPr>
                <p:spPr bwMode="auto">
                  <a:xfrm>
                    <a:off x="2224584" y="1009934"/>
                    <a:ext cx="27296" cy="38213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triangle" w="med" len="med"/>
                    <a:tailEnd type="none" w="med" len="med"/>
                  </a:ln>
                  <a:effectLst/>
                </p:spPr>
              </p:cxnSp>
              <p:sp>
                <p:nvSpPr>
                  <p:cNvPr id="96" name="Arc 95"/>
                  <p:cNvSpPr/>
                  <p:nvPr/>
                </p:nvSpPr>
                <p:spPr bwMode="auto">
                  <a:xfrm rot="10800000">
                    <a:off x="1105469" y="1241948"/>
                    <a:ext cx="668740" cy="341194"/>
                  </a:xfrm>
                  <a:prstGeom prst="arc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97" name="Group 96"/>
              <p:cNvGrpSpPr/>
              <p:nvPr/>
            </p:nvGrpSpPr>
            <p:grpSpPr>
              <a:xfrm>
                <a:off x="4402682" y="3544914"/>
                <a:ext cx="792649" cy="516402"/>
                <a:chOff x="4402682" y="3544914"/>
                <a:chExt cx="792649" cy="516402"/>
              </a:xfrm>
            </p:grpSpPr>
            <p:cxnSp>
              <p:nvCxnSpPr>
                <p:cNvPr id="80" name="Straight Connector 79"/>
                <p:cNvCxnSpPr/>
                <p:nvPr/>
              </p:nvCxnSpPr>
              <p:spPr bwMode="auto">
                <a:xfrm flipH="1">
                  <a:off x="4925831" y="3692457"/>
                  <a:ext cx="269500" cy="350416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 flipH="1">
                  <a:off x="4688035" y="3581800"/>
                  <a:ext cx="63412" cy="461073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 flipH="1">
                  <a:off x="4402682" y="3544914"/>
                  <a:ext cx="31707" cy="516402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13" name="Group 112"/>
            <p:cNvGrpSpPr/>
            <p:nvPr/>
          </p:nvGrpSpPr>
          <p:grpSpPr>
            <a:xfrm>
              <a:off x="2815988" y="5766185"/>
              <a:ext cx="2295097" cy="586855"/>
              <a:chOff x="2815988" y="5438633"/>
              <a:chExt cx="2295097" cy="586855"/>
            </a:xfrm>
          </p:grpSpPr>
          <p:cxnSp>
            <p:nvCxnSpPr>
              <p:cNvPr id="101" name="Straight Connector 100"/>
              <p:cNvCxnSpPr/>
              <p:nvPr/>
            </p:nvCxnSpPr>
            <p:spPr bwMode="auto">
              <a:xfrm flipV="1">
                <a:off x="4194412" y="5643351"/>
                <a:ext cx="0" cy="38213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grpSp>
            <p:nvGrpSpPr>
              <p:cNvPr id="102" name="Group 21"/>
              <p:cNvGrpSpPr/>
              <p:nvPr/>
            </p:nvGrpSpPr>
            <p:grpSpPr>
              <a:xfrm flipV="1">
                <a:off x="2815988" y="5438633"/>
                <a:ext cx="1146411" cy="573208"/>
                <a:chOff x="1105469" y="1009934"/>
                <a:chExt cx="1146411" cy="573208"/>
              </a:xfrm>
            </p:grpSpPr>
            <p:cxnSp>
              <p:nvCxnSpPr>
                <p:cNvPr id="108" name="Straight Connector 107"/>
                <p:cNvCxnSpPr/>
                <p:nvPr/>
              </p:nvCxnSpPr>
              <p:spPr bwMode="auto">
                <a:xfrm>
                  <a:off x="1569493" y="1119116"/>
                  <a:ext cx="232011" cy="25930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>
                  <a:off x="1951630" y="1037230"/>
                  <a:ext cx="54591" cy="34119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>
                  <a:off x="2224584" y="1009934"/>
                  <a:ext cx="27296" cy="38213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111" name="Arc 110"/>
                <p:cNvSpPr/>
                <p:nvPr/>
              </p:nvSpPr>
              <p:spPr bwMode="auto">
                <a:xfrm rot="10800000">
                  <a:off x="1105469" y="1241948"/>
                  <a:ext cx="668740" cy="341194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4428698" y="5627428"/>
                <a:ext cx="682387" cy="382138"/>
                <a:chOff x="4428698" y="5627428"/>
                <a:chExt cx="682387" cy="382138"/>
              </a:xfrm>
            </p:grpSpPr>
            <p:cxnSp>
              <p:nvCxnSpPr>
                <p:cNvPr id="104" name="Straight Connector 103"/>
                <p:cNvCxnSpPr/>
                <p:nvPr/>
              </p:nvCxnSpPr>
              <p:spPr bwMode="auto">
                <a:xfrm flipH="1" flipV="1">
                  <a:off x="4879074" y="5641076"/>
                  <a:ext cx="232011" cy="25930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flipH="1" flipV="1">
                  <a:off x="4674357" y="5641076"/>
                  <a:ext cx="54591" cy="34119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4428698" y="5627428"/>
                  <a:ext cx="27296" cy="38213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14" name="Text Box 3"/>
          <p:cNvSpPr txBox="1">
            <a:spLocks noChangeArrowheads="1"/>
          </p:cNvSpPr>
          <p:nvPr/>
        </p:nvSpPr>
        <p:spPr bwMode="auto">
          <a:xfrm>
            <a:off x="6646461" y="2647665"/>
            <a:ext cx="2183640" cy="7028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Total Surface Area = (X m2)</a:t>
            </a: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115" name="Text Box 3"/>
          <p:cNvSpPr txBox="1">
            <a:spLocks noChangeArrowheads="1"/>
          </p:cNvSpPr>
          <p:nvPr/>
        </p:nvSpPr>
        <p:spPr bwMode="auto">
          <a:xfrm>
            <a:off x="5841242" y="4192142"/>
            <a:ext cx="2663588" cy="193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Reduced Surface Area ~ (70%X m2)</a:t>
            </a:r>
          </a:p>
          <a:p>
            <a:pPr marL="342900" indent="-342900"/>
            <a:endParaRPr lang="en-US" sz="2000" dirty="0" smtClean="0">
              <a:latin typeface="Myriad Pro" pitchFamily="34" charset="0"/>
              <a:cs typeface="Arial" charset="0"/>
            </a:endParaRPr>
          </a:p>
          <a:p>
            <a:pPr marL="342900" indent="-342900"/>
            <a:r>
              <a:rPr lang="en-US" sz="2000" dirty="0" smtClean="0">
                <a:latin typeface="Myriad Pro" pitchFamily="34" charset="0"/>
                <a:cs typeface="Arial" charset="0"/>
              </a:rPr>
              <a:t>	With reduction of Purge Chambers Losses</a:t>
            </a: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120" name="Down Arrow 119"/>
          <p:cNvSpPr/>
          <p:nvPr/>
        </p:nvSpPr>
        <p:spPr bwMode="auto">
          <a:xfrm>
            <a:off x="2729552" y="2688608"/>
            <a:ext cx="3152633" cy="1787857"/>
          </a:xfrm>
          <a:prstGeom prst="down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Elimination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Surface Area</a:t>
            </a:r>
          </a:p>
        </p:txBody>
      </p:sp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4" grpId="0"/>
      <p:bldP spid="115" grpId="0"/>
      <p:bldP spid="120" grpId="0" animBg="1"/>
      <p:bldP spid="12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1507" y="459704"/>
            <a:ext cx="4852747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LT / HT Furnace Advancements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68733" y="1120609"/>
          <a:ext cx="6287662" cy="4911696"/>
        </p:xfrm>
        <a:graphic>
          <a:graphicData uri="http://schemas.openxmlformats.org/drawingml/2006/table">
            <a:tbl>
              <a:tblPr/>
              <a:tblGrid>
                <a:gridCol w="1872939"/>
                <a:gridCol w="1172203"/>
                <a:gridCol w="689531"/>
                <a:gridCol w="930867"/>
                <a:gridCol w="811061"/>
                <a:gridCol w="811061"/>
              </a:tblGrid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LT Furnace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Slot Width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1750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Shell Width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Shell Length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4465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Shell Height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1420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HT Furnace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Slot Width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1750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Shell Width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Shell Length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4465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15200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Shell Height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Surface Area LT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159.5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Surface Area HT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163.2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Surface Area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37.1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148.4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322.8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Combined Unit Surface Area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216.3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Percent Reduction from Traditional Design Surface Area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83.1%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71.9%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67.0%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1507" y="459704"/>
            <a:ext cx="4852747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LT / HT Furnace Advancements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2115" y="988293"/>
          <a:ext cx="7838554" cy="5080263"/>
        </p:xfrm>
        <a:graphic>
          <a:graphicData uri="http://schemas.openxmlformats.org/drawingml/2006/table">
            <a:tbl>
              <a:tblPr/>
              <a:tblGrid>
                <a:gridCol w="2006075"/>
                <a:gridCol w="585105"/>
                <a:gridCol w="1003038"/>
                <a:gridCol w="984463"/>
                <a:gridCol w="1086624"/>
                <a:gridCol w="1003038"/>
                <a:gridCol w="1170211"/>
              </a:tblGrid>
              <a:tr h="616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Traditional Line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Additional Insulation in HT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Combination Furnace Design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Furnace Purge Chamber 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All Advancements, Combined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Capacity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TPY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Operating Hours Per Year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Hrs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7200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LT Operating Power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114.1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117.4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108.5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3506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Wall Losses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kW-hr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18.1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18.1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06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Exhaust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kW-hr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10.4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10.4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06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Sensible Heat of Fiber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kW-hr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HT Operating Power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626.2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243.6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566.5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579.6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505.1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506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Wall Losses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kW-hr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267.6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243.6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207.9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267.6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193.1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06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Exhaust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kW-hr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103.6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103.6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06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Element / Terminal Losses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kW-hr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Cooling Water Losses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kW-hr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Sensible Heat of Fiber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kW-hr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162.0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162.0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49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443552" y="1159599"/>
            <a:ext cx="8420100" cy="208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Possibility of &gt;50% Reduction in Size of Waste Gas Abatement Unit due to reduction of Oven Exhaust  (&gt;50% Reduction in Exhaust Air From Oven)</a:t>
            </a:r>
            <a:endParaRPr lang="en-US" sz="2000" dirty="0">
              <a:latin typeface="Myriad Pro" pitchFamily="34" charset="0"/>
              <a:cs typeface="Arial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Myriad Pro" pitchFamily="34" charset="0"/>
                <a:cs typeface="Arial" charset="0"/>
              </a:rPr>
              <a:t>Reduction in Total Exhaust Flow from LT /  HT Furnaces(s) due to advancements in Carbonization: Lower Line Losses, Fewer Vent Lines</a:t>
            </a:r>
            <a:endParaRPr lang="en-US" sz="2000" dirty="0">
              <a:latin typeface="Myriad Pro" pitchFamily="34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0032" y="582534"/>
            <a:ext cx="6864900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Peripheral Benefits to Waste Gas Abatement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pic>
        <p:nvPicPr>
          <p:cNvPr id="4098" name="Picture 2" descr="H:\Departments\Marketing\Images\VETTED\Hyosung HT\JPEG\IMG_014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767" y="3739486"/>
            <a:ext cx="4189862" cy="2314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4522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298" y="1524000"/>
            <a:ext cx="7544405" cy="4115098"/>
          </a:xfrm>
          <a:prstGeom prst="rect">
            <a:avLst/>
          </a:prstGeom>
          <a:noFill/>
          <a:ln/>
        </p:spPr>
        <p:txBody>
          <a:bodyPr lIns="92066" tIns="46034" rIns="92066" bIns="46034"/>
          <a:lstStyle/>
          <a:p>
            <a:pPr>
              <a:buFont typeface="Wingdings" pitchFamily="2" charset="2"/>
              <a:buChar char="q"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1046531" name="Oval 3" descr="Green marble"/>
          <p:cNvSpPr>
            <a:spLocks noChangeArrowheads="1"/>
          </p:cNvSpPr>
          <p:nvPr/>
        </p:nvSpPr>
        <p:spPr bwMode="auto">
          <a:xfrm>
            <a:off x="1700063" y="2788699"/>
            <a:ext cx="5764893" cy="534293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 defTabSz="914485" eaLnBrk="0" hangingPunct="0">
              <a:buClr>
                <a:schemeClr val="tx2"/>
              </a:buClr>
              <a:buSzPct val="75000"/>
            </a:pPr>
            <a:r>
              <a:rPr lang="en-US" sz="3200" dirty="0" smtClean="0">
                <a:solidFill>
                  <a:srgbClr val="BA0500"/>
                </a:solidFill>
                <a:latin typeface="Myriad Pro" pitchFamily="34" charset="0"/>
                <a:ea typeface="Shruti" pitchFamily="2"/>
                <a:cs typeface="Shruti" pitchFamily="2"/>
              </a:rPr>
              <a:t>Achievable Targets for the Future</a:t>
            </a:r>
          </a:p>
        </p:txBody>
      </p:sp>
      <p:sp>
        <p:nvSpPr>
          <p:cNvPr id="1046532" name="Rectangle 4"/>
          <p:cNvSpPr>
            <a:spLocks noChangeArrowheads="1"/>
          </p:cNvSpPr>
          <p:nvPr/>
        </p:nvSpPr>
        <p:spPr bwMode="auto">
          <a:xfrm>
            <a:off x="1067405" y="991196"/>
            <a:ext cx="7848298" cy="487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/>
          <a:lstStyle/>
          <a:p>
            <a:pPr marL="743301" lvl="1" indent="-286809" defTabSz="914485"/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530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1275" y="459704"/>
            <a:ext cx="4704052" cy="8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Achieving Future Improvements:</a:t>
            </a:r>
          </a:p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Ovens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4967" y="1460309"/>
          <a:ext cx="8202304" cy="3663515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856096"/>
                <a:gridCol w="887105"/>
                <a:gridCol w="846161"/>
                <a:gridCol w="1746913"/>
                <a:gridCol w="1550564"/>
                <a:gridCol w="1315465"/>
              </a:tblGrid>
              <a:tr h="7306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Evaluation Based On 1500 TPY Capacity - 3000mm </a:t>
                      </a:r>
                      <a:r>
                        <a:rPr lang="en-US" sz="1400" dirty="0" smtClean="0"/>
                        <a:t>Design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Priority</a:t>
                      </a:r>
                      <a:endParaRPr lang="en-US" sz="20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Impact</a:t>
                      </a:r>
                      <a:endParaRPr lang="en-US" sz="20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kW-hr Saved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Investment</a:t>
                      </a:r>
                      <a:endParaRPr lang="en-US" sz="20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Additions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Investment</a:t>
                      </a:r>
                      <a:endParaRPr lang="en-US" sz="20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Reductions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Risks</a:t>
                      </a:r>
                      <a:endParaRPr lang="en-US" sz="20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</a:tr>
              <a:tr h="143938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Oven Insulation Thickness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78.0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Additional Insulation Costs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-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Low to No Risk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</a:tr>
              <a:tr h="7336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Oven Exhaust Control and Reduction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1360.4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Flow Controls at Oven, Atmosphere Monitoring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Smaller Exhaust Fans, Smaller, Waste Gas Abatement Unit, Smaller Waste Gas Abatement Exhaust Fans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Oven Sealing, Air Distribution and Process Control </a:t>
                      </a:r>
                      <a:r>
                        <a:rPr lang="en-US" sz="1400" dirty="0" smtClean="0"/>
                        <a:t>are </a:t>
                      </a:r>
                      <a:r>
                        <a:rPr lang="en-US" sz="1400" dirty="0"/>
                        <a:t>Critical </a:t>
                      </a:r>
                      <a:endParaRPr lang="en-US" sz="1400" dirty="0" smtClean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452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15739" y="350522"/>
            <a:ext cx="4635123" cy="8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Achieving Future Improvements</a:t>
            </a:r>
          </a:p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LT Furnace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4842" y="1310187"/>
          <a:ext cx="8475259" cy="423171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753659"/>
                <a:gridCol w="645399"/>
                <a:gridCol w="975970"/>
                <a:gridCol w="2235287"/>
                <a:gridCol w="1526920"/>
                <a:gridCol w="1338024"/>
              </a:tblGrid>
              <a:tr h="850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Evaluation Based On 1500 TPY Capacity - 3000mm </a:t>
                      </a:r>
                      <a:r>
                        <a:rPr lang="en-US" sz="1400" dirty="0" smtClean="0"/>
                        <a:t>Design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Priority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Impact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kW-hr Saved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Investment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Additions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Investment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Reductions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Risks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</a:tr>
              <a:tr h="16743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Reduce Wall Loss - LT and HT Combination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68.6 Total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Investment Cost to Redesign Furnaces for Maintenance Access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 -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Maintenance Access to Muffle must be Engineered.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</a:tr>
              <a:tr h="160699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Sealed LT and HT interconnect Chamber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52.2 Total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Investment and Development for Sealed Chamber, Investment and Development of Enclosed Drive Stand.  R&amp;D to determine impact of Intermediate Drive Operating Experience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Reduced Nitrogen Consumptions, Reduced Exhaust / Vent Infrastructure, Reduced Waste Gas Abatement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Risk of Enclosed Drive Stand and Operator Access.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452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81275" y="282283"/>
            <a:ext cx="4704052" cy="8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Achieving Future Improvements:</a:t>
            </a:r>
          </a:p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HT Furnace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2263" y="1187358"/>
          <a:ext cx="8120419" cy="2961562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703907"/>
                <a:gridCol w="706123"/>
                <a:gridCol w="798226"/>
                <a:gridCol w="2346383"/>
                <a:gridCol w="1282890"/>
                <a:gridCol w="1282890"/>
              </a:tblGrid>
              <a:tr h="854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Evaluation Based On 1500 TPY Capacity - 3000mm </a:t>
                      </a:r>
                      <a:r>
                        <a:rPr lang="en-US" sz="1400" dirty="0" smtClean="0"/>
                        <a:t>Design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Priority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Impact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kW-hr Saved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Investment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Additions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Investment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Reductions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Risks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</a:tr>
              <a:tr h="7969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HT Wall Loss Reduction - Insulation Profile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24.0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Additional Insulation Costs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-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Low to No Risk.  Existing Designs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</a:tr>
              <a:tr h="131018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Reduce Wall Loss - LT and HT Combination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68.6 Total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Investment Cost to Redesign Furnaces for Maintenance Access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 -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Maintenance Access to Muffle must be Engineered.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993" marR="459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452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sz="quarter" idx="11"/>
          </p:nvPr>
        </p:nvSpPr>
        <p:spPr>
          <a:xfrm>
            <a:off x="723900" y="1581150"/>
            <a:ext cx="6273800" cy="43164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sz="2000" dirty="0" smtClean="0">
                <a:cs typeface="Arial" charset="0"/>
              </a:rPr>
              <a:t>Core Skills: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sz="2000" dirty="0" smtClean="0">
                <a:cs typeface="Arial" charset="0"/>
              </a:rPr>
              <a:t> Scale up of New or Challenging Processes </a:t>
            </a:r>
          </a:p>
          <a:p>
            <a:pPr lvl="2" eaLnBrk="1" hangingPunct="1"/>
            <a:r>
              <a:rPr dirty="0" smtClean="0">
                <a:cs typeface="Arial" charset="0"/>
              </a:rPr>
              <a:t>200°C – 3000°C</a:t>
            </a:r>
          </a:p>
          <a:p>
            <a:pPr lvl="2" eaLnBrk="1" hangingPunct="1"/>
            <a:r>
              <a:rPr dirty="0" smtClean="0">
                <a:cs typeface="Arial" charset="0"/>
              </a:rPr>
              <a:t>Atmospherically Controlled</a:t>
            </a:r>
          </a:p>
          <a:p>
            <a:pPr lvl="2" eaLnBrk="1" hangingPunct="1"/>
            <a:r>
              <a:rPr dirty="0" smtClean="0">
                <a:cs typeface="Arial" charset="0"/>
              </a:rPr>
              <a:t>Continuous Processing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sz="2000" dirty="0" smtClean="0">
                <a:cs typeface="Arial" charset="0"/>
              </a:rPr>
              <a:t> Construction Techniques in </a:t>
            </a:r>
            <a:br>
              <a:rPr sz="2000" dirty="0" smtClean="0">
                <a:cs typeface="Arial" charset="0"/>
              </a:rPr>
            </a:br>
            <a:r>
              <a:rPr sz="2000" dirty="0" smtClean="0">
                <a:cs typeface="Arial" charset="0"/>
              </a:rPr>
              <a:t>   Metallic &gt; Ceramic &gt; Graphitic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sz="2000" dirty="0" smtClean="0">
                <a:cs typeface="Arial" charset="0"/>
              </a:rPr>
              <a:t> Integrated Systems Design – Plant Supply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sz="2000" dirty="0" smtClean="0">
                <a:cs typeface="Arial" charset="0"/>
              </a:rPr>
              <a:t> Complex Flows of Advanced Materials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sz="2000" dirty="0" smtClean="0">
                <a:cs typeface="Arial" charset="0"/>
              </a:rPr>
              <a:t> Precise Control of Gas - Solid Interactions</a:t>
            </a:r>
          </a:p>
          <a:p>
            <a:pPr marL="0" indent="0"/>
            <a:endParaRPr dirty="0" smtClean="0">
              <a:cs typeface="Arial" charset="0"/>
            </a:endParaRP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9110DC2-1570-426D-AAA8-37654103DDF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7883" y="808038"/>
            <a:ext cx="280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Myriad Pro" pitchFamily="34" charset="0"/>
              </a:rPr>
              <a:t>About Harper</a:t>
            </a:r>
          </a:p>
        </p:txBody>
      </p:sp>
      <p:pic>
        <p:nvPicPr>
          <p:cNvPr id="1026" name="Picture 2" descr="C:\Users\drobbins\Desktop\ORNL Line Touched Up\DSC08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493" y="1440116"/>
            <a:ext cx="2482982" cy="2080324"/>
          </a:xfrm>
          <a:prstGeom prst="rect">
            <a:avLst/>
          </a:prstGeom>
          <a:noFill/>
        </p:spPr>
      </p:pic>
      <p:pic>
        <p:nvPicPr>
          <p:cNvPr id="1027" name="Picture 3" descr="H:\Departments\Marketing\Images\VETTED\Complete Lines\Precursor Handling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493" y="3631455"/>
            <a:ext cx="2483892" cy="18217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08149" y="350522"/>
            <a:ext cx="3450311" cy="4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94" tIns="43547" rIns="87094" bIns="43547">
            <a:spAutoFit/>
          </a:bodyPr>
          <a:lstStyle/>
          <a:p>
            <a:pPr algn="ctr" defTabSz="865188" eaLnBrk="0" hangingPunct="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The Near Future Targets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1236" y="873406"/>
          <a:ext cx="8165910" cy="5183608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882473"/>
                <a:gridCol w="669324"/>
                <a:gridCol w="826196"/>
                <a:gridCol w="1037103"/>
                <a:gridCol w="830193"/>
                <a:gridCol w="1009935"/>
                <a:gridCol w="955343"/>
                <a:gridCol w="955343"/>
              </a:tblGrid>
              <a:tr h="693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Traditional Line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Oven Improvements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Additional Insulation in Ovens and HT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Combination Furnace Design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Furnace Purge Chamber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All Advancements, Combined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ctr"/>
                </a:tc>
              </a:tr>
              <a:tr h="269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Capacity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TPY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1500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1500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1500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1500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1500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1500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283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Operating Hours Per Year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Hrs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7200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7200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7200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7200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7200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7200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173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269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Oven Operating Power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3843.0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2682.6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3765.0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3843.0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3843.0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/>
                        <a:t>2604.6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269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LT Operating Power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123.0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123.0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123.0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114.1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117.4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/>
                        <a:t>108.5</a:t>
                      </a:r>
                      <a:endParaRPr lang="en-US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269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HT Operating Power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626.2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626.2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+mn-ea"/>
                          <a:cs typeface="+mn-cs"/>
                        </a:rPr>
                        <a:t>606.2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566.5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579.6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505.1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269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Balance of Unit Operations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kW-hr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1282.9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1082.9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1282.9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1282.9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1282.9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1082.9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173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269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Estimated Total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kW-hr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5875.1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>
                    <a:solidFill>
                      <a:schemeClr val="tx2">
                        <a:lumMod val="50000"/>
                        <a:lumOff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4514.7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5414.5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5806.5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5822.9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/>
                        <a:t>4301.1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>
                    <a:solidFill>
                      <a:schemeClr val="tx2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</a:tr>
              <a:tr h="346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Specific Power Consumption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kW-hr / kg CF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28.2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21.7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26.0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27.9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28.0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20.6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283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/>
                        <a:t>Operating Power Compared </a:t>
                      </a:r>
                      <a:r>
                        <a:rPr lang="en-US" sz="1100" dirty="0"/>
                        <a:t>to Traditional Line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%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76.8%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92.2%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98.8%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99.1%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73.2%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173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346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Cost of Electricity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USD / kW-hr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$0.05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$0.05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$0.05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$0.05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$0.05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$0.05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346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Cost Per Year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USD / kW-hr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$2,115,050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$1,625,306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$1,949,234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$2,090,339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$2,096,250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$1,548,402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346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Cost Savings Per Kilogram Produced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USD / kg CF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$0.33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$0.11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$0.02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$0.01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$0.38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  <a:tr h="346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Reduction over traditional Line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USD Per Year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 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$489,744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$165,816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$24,710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$18,799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$566,647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452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053"/>
          <p:cNvSpPr txBox="1">
            <a:spLocks noChangeArrowheads="1"/>
          </p:cNvSpPr>
          <p:nvPr/>
        </p:nvSpPr>
        <p:spPr bwMode="auto">
          <a:xfrm>
            <a:off x="228600" y="2057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2773" name="Picture 18" descr="Pictur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2" descr="Pictur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28"/>
          <p:cNvSpPr txBox="1">
            <a:spLocks/>
          </p:cNvSpPr>
          <p:nvPr/>
        </p:nvSpPr>
        <p:spPr bwMode="auto">
          <a:xfrm>
            <a:off x="293625" y="938192"/>
            <a:ext cx="860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bIns="0" anchor="b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dirty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Thank you for your time!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448789" y="5581403"/>
            <a:ext cx="6483928" cy="8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r>
              <a:rPr lang="en-US" dirty="0" smtClean="0">
                <a:latin typeface="Myriad Pro" pitchFamily="34" charset="0"/>
                <a:cs typeface="Arial" charset="0"/>
              </a:rPr>
              <a:t>Visit us at </a:t>
            </a:r>
            <a:r>
              <a:rPr lang="en-US" dirty="0" smtClean="0">
                <a:solidFill>
                  <a:srgbClr val="C00000"/>
                </a:solidFill>
                <a:latin typeface="Myriad Pro" pitchFamily="34" charset="0"/>
                <a:cs typeface="Arial" charset="0"/>
              </a:rPr>
              <a:t>harperintl.com</a:t>
            </a:r>
            <a:r>
              <a:rPr lang="en-US" dirty="0" smtClean="0">
                <a:latin typeface="Myriad Pro" pitchFamily="34" charset="0"/>
                <a:cs typeface="Arial" charset="0"/>
              </a:rPr>
              <a:t> and </a:t>
            </a:r>
            <a:r>
              <a:rPr lang="en-US" dirty="0" smtClean="0">
                <a:solidFill>
                  <a:srgbClr val="006C31"/>
                </a:solidFill>
                <a:latin typeface="Myriad Pro" pitchFamily="34" charset="0"/>
                <a:cs typeface="Arial" charset="0"/>
              </a:rPr>
              <a:t>harperbeacon.com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0" name="Picture 19" descr="Harper RGB_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5910" y="1814803"/>
            <a:ext cx="4796147" cy="17129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256806" y="3667497"/>
            <a:ext cx="6483928" cy="8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r>
              <a:rPr lang="en-US" i="1" dirty="0" smtClean="0">
                <a:solidFill>
                  <a:srgbClr val="C00000"/>
                </a:solidFill>
                <a:latin typeface="Lucida Sans" pitchFamily="34" charset="0"/>
                <a:cs typeface="Arial" charset="0"/>
              </a:rPr>
              <a:t>Spark the future.™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25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 idx="4294967295"/>
          </p:nvPr>
        </p:nvSpPr>
        <p:spPr>
          <a:xfrm>
            <a:off x="369797" y="1063666"/>
            <a:ext cx="8604250" cy="476250"/>
          </a:xfrm>
        </p:spPr>
        <p:txBody>
          <a:bodyPr lIns="0" tIns="0" rIns="0" bIns="36576"/>
          <a:lstStyle/>
          <a:p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Advanced Thermal Systems for Fiber Processing</a:t>
            </a: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934200" y="6553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4148B49-FBF2-4CC6-9392-FBD38F64BB87}" type="slidenum">
              <a:rPr lang="en-US" sz="1000" b="1">
                <a:solidFill>
                  <a:schemeClr val="accent1"/>
                </a:solidFill>
                <a:latin typeface="Arial" charset="0"/>
              </a:rPr>
              <a:pPr algn="r"/>
              <a:t>4</a:t>
            </a:fld>
            <a:endParaRPr lang="en-US" sz="10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19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362329" y="1885979"/>
            <a:ext cx="8604250" cy="3190617"/>
          </a:xfrm>
        </p:spPr>
        <p:txBody>
          <a:bodyPr lIns="91440" tIns="91440" rIns="91440"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sz="2000" dirty="0" smtClean="0">
                <a:solidFill>
                  <a:srgbClr val="000000"/>
                </a:solidFill>
                <a:cs typeface="Arial" charset="0"/>
              </a:rPr>
              <a:t> PAN based C-fiber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sz="2000" dirty="0" smtClean="0">
                <a:cs typeface="Arial" charset="0"/>
              </a:rPr>
              <a:t> Pitch based C-fiber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sz="2000" dirty="0" smtClean="0">
                <a:cs typeface="Arial" charset="0"/>
              </a:rPr>
              <a:t> Rayon based C-fiber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sz="2000" dirty="0" smtClean="0">
                <a:cs typeface="Arial" charset="0"/>
              </a:rPr>
              <a:t> Alternative Precursor Development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 smtClean="0">
                <a:cs typeface="Arial" charset="0"/>
              </a:rPr>
              <a:t> Carbon Nano Tubes / Fibers</a:t>
            </a:r>
            <a:endParaRPr sz="2000" dirty="0" smtClean="0">
              <a:cs typeface="Arial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sz="2000" dirty="0" smtClean="0">
                <a:cs typeface="Arial" charset="0"/>
              </a:rPr>
              <a:t> Carbon Fiber Recycling </a:t>
            </a:r>
          </a:p>
          <a:p>
            <a:pPr marL="182563" indent="-182563">
              <a:defRPr/>
            </a:pPr>
            <a:endParaRPr sz="2000" dirty="0" smtClean="0">
              <a:cs typeface="Arial" charset="0"/>
            </a:endParaRPr>
          </a:p>
          <a:p>
            <a:pPr marL="182563" indent="-182563" algn="ctr">
              <a:defRPr/>
            </a:pPr>
            <a:r>
              <a:rPr sz="2000" dirty="0" smtClean="0">
                <a:cs typeface="Arial" charset="0"/>
              </a:rPr>
              <a:t>A Broad Experience Base in a Range of Carbon Processes</a:t>
            </a:r>
          </a:p>
        </p:txBody>
      </p:sp>
      <p:pic>
        <p:nvPicPr>
          <p:cNvPr id="9221" name="Picture 6" descr="carbon fiber line_00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954" y="1931679"/>
            <a:ext cx="3981607" cy="22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13573" y="487026"/>
            <a:ext cx="280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Myriad Pro" pitchFamily="34" charset="0"/>
              </a:rPr>
              <a:t>About Harper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7"/>
          <p:cNvSpPr>
            <a:spLocks noGrp="1"/>
          </p:cNvSpPr>
          <p:nvPr>
            <p:ph type="title" idx="4294967295"/>
          </p:nvPr>
        </p:nvSpPr>
        <p:spPr>
          <a:xfrm>
            <a:off x="341277" y="670398"/>
            <a:ext cx="8487518" cy="706438"/>
          </a:xfrm>
        </p:spPr>
        <p:txBody>
          <a:bodyPr lIns="0" tIns="0" rIns="0" bIns="36576"/>
          <a:lstStyle/>
          <a:p>
            <a:pPr eaLnBrk="1" hangingPunct="1"/>
            <a:r>
              <a:rPr lang="en-US" dirty="0" smtClean="0">
                <a:cs typeface="Arial" charset="0"/>
              </a:rPr>
              <a:t>Services to the Carbon Fiber Market</a:t>
            </a:r>
          </a:p>
        </p:txBody>
      </p:sp>
      <p:sp>
        <p:nvSpPr>
          <p:cNvPr id="10243" name="Slide Number Placeholder 3"/>
          <p:cNvSpPr txBox="1">
            <a:spLocks noGrp="1"/>
          </p:cNvSpPr>
          <p:nvPr/>
        </p:nvSpPr>
        <p:spPr bwMode="auto">
          <a:xfrm>
            <a:off x="6934200" y="6553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E493062-EC04-4EA6-A043-8D9AA654A7A2}" type="slidenum">
              <a:rPr lang="en-US" sz="1000" b="1">
                <a:solidFill>
                  <a:schemeClr val="accent1"/>
                </a:solidFill>
                <a:latin typeface="Arial" charset="0"/>
              </a:rPr>
              <a:pPr algn="r"/>
              <a:t>5</a:t>
            </a:fld>
            <a:endParaRPr lang="en-US" sz="10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126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59050" y="1622392"/>
            <a:ext cx="7532688" cy="3072636"/>
          </a:xfrm>
        </p:spPr>
        <p:txBody>
          <a:bodyPr lIns="91440" tIns="91440" rIns="91440"/>
          <a:lstStyle/>
          <a:p>
            <a:pPr marL="0" indent="0" eaLnBrk="1" hangingPunct="1"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sz="1800" dirty="0" smtClean="0">
                <a:cs typeface="Arial" charset="0"/>
              </a:rPr>
              <a:t>Equipment Supply (~40 Years)</a:t>
            </a:r>
          </a:p>
          <a:p>
            <a:pPr marL="457200" lvl="1" indent="-182563" eaLnBrk="1" hangingPunct="1">
              <a:buClr>
                <a:schemeClr val="tx1"/>
              </a:buClr>
              <a:buFontTx/>
              <a:buChar char="•"/>
              <a:defRPr/>
            </a:pPr>
            <a:r>
              <a:rPr sz="1600" dirty="0" smtClean="0">
                <a:cs typeface="Arial" charset="0"/>
              </a:rPr>
              <a:t>LT Furnaces, HT Furnaces and UHT Furnaces</a:t>
            </a:r>
          </a:p>
          <a:p>
            <a:pPr marL="457200" lvl="1" indent="-182563" eaLnBrk="1" hangingPunct="1">
              <a:buClr>
                <a:schemeClr val="tx1"/>
              </a:buClr>
              <a:buFontTx/>
              <a:buChar char="•"/>
              <a:defRPr/>
            </a:pPr>
            <a:r>
              <a:rPr sz="1600" dirty="0" smtClean="0">
                <a:cs typeface="Arial" charset="0"/>
              </a:rPr>
              <a:t>Atmospherically Controlled Oxidation Ovens</a:t>
            </a:r>
          </a:p>
          <a:p>
            <a:pPr marL="457200" lvl="1" indent="-182563" eaLnBrk="1" hangingPunct="1">
              <a:buClr>
                <a:schemeClr val="tx1"/>
              </a:buClr>
              <a:buFontTx/>
              <a:buChar char="•"/>
              <a:defRPr/>
            </a:pPr>
            <a:r>
              <a:rPr sz="1600" dirty="0" smtClean="0">
                <a:cs typeface="Arial" charset="0"/>
              </a:rPr>
              <a:t>Surface Treatment &amp; Drying</a:t>
            </a:r>
          </a:p>
          <a:p>
            <a:pPr marL="457200" lvl="1" indent="-182563" eaLnBrk="1" hangingPunct="1">
              <a:buClr>
                <a:schemeClr val="tx1"/>
              </a:buClr>
              <a:buFontTx/>
              <a:buChar char="•"/>
              <a:defRPr/>
            </a:pPr>
            <a:r>
              <a:rPr sz="1600" dirty="0" smtClean="0">
                <a:cs typeface="Arial" charset="0"/>
              </a:rPr>
              <a:t>Material Mass Transport &amp; Waste Gas Treatment</a:t>
            </a:r>
          </a:p>
          <a:p>
            <a:pPr marL="274637" lvl="1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sz="800" dirty="0" smtClean="0">
              <a:cs typeface="Arial" charset="0"/>
            </a:endParaRPr>
          </a:p>
          <a:p>
            <a:pPr marL="0" indent="0" eaLnBrk="1" hangingPunct="1"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sz="1800" dirty="0" smtClean="0">
                <a:cs typeface="Arial" charset="0"/>
              </a:rPr>
              <a:t>Complete System Supply (~15 Years; &gt;10 contracts)</a:t>
            </a:r>
          </a:p>
          <a:p>
            <a:pPr marL="457200" lvl="1" indent="-182563" eaLnBrk="1" hangingPunct="1">
              <a:buClr>
                <a:schemeClr val="tx1"/>
              </a:buClr>
              <a:buFontTx/>
              <a:buChar char="•"/>
              <a:defRPr/>
            </a:pPr>
            <a:r>
              <a:rPr sz="1600" dirty="0" smtClean="0">
                <a:cs typeface="Arial" charset="0"/>
              </a:rPr>
              <a:t>Systems Integration and Energy Recovery</a:t>
            </a:r>
          </a:p>
          <a:p>
            <a:pPr marL="182563" indent="-182563" eaLnBrk="1" hangingPunct="1">
              <a:buClr>
                <a:schemeClr val="tx1"/>
              </a:buClr>
              <a:buFontTx/>
              <a:buChar char="•"/>
              <a:defRPr/>
            </a:pPr>
            <a:endParaRPr sz="1600" dirty="0" smtClean="0">
              <a:cs typeface="Arial" charset="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 bwMode="auto">
          <a:xfrm>
            <a:off x="557868" y="4466279"/>
            <a:ext cx="7532687" cy="15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000000"/>
                </a:solidFill>
                <a:latin typeface="Myriad Pro" pitchFamily="34" charset="0"/>
                <a:cs typeface="Arial" charset="0"/>
              </a:rPr>
              <a:t> </a:t>
            </a:r>
            <a:r>
              <a:rPr lang="en-US" sz="1800" kern="0" dirty="0">
                <a:latin typeface="Myriad Pro" pitchFamily="34" charset="0"/>
                <a:cs typeface="Arial" charset="0"/>
              </a:rPr>
              <a:t>Feasibility Studies &amp; Modeling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800" kern="0" dirty="0">
                <a:latin typeface="Myriad Pro" pitchFamily="34" charset="0"/>
                <a:cs typeface="Arial" charset="0"/>
              </a:rPr>
              <a:t> Retrofits, Revamps &amp; Upgrades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800" kern="0" dirty="0">
                <a:latin typeface="Myriad Pro" pitchFamily="34" charset="0"/>
                <a:cs typeface="Arial" charset="0"/>
              </a:rPr>
              <a:t> Business Development &amp; Consulting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rgbClr val="505149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800" kern="0" dirty="0">
                <a:latin typeface="Myriad Pro" pitchFamily="34" charset="0"/>
                <a:cs typeface="Arial" charset="0"/>
              </a:rPr>
              <a:t> Training &amp; Optimizations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2104" y="2159936"/>
            <a:ext cx="2144948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99926" y="336901"/>
            <a:ext cx="280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Myriad Pro" pitchFamily="34" charset="0"/>
              </a:rPr>
              <a:t>About Harper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298" y="1524000"/>
            <a:ext cx="7544405" cy="4115098"/>
          </a:xfrm>
          <a:prstGeom prst="rect">
            <a:avLst/>
          </a:prstGeom>
          <a:noFill/>
          <a:ln/>
        </p:spPr>
        <p:txBody>
          <a:bodyPr lIns="92066" tIns="46034" rIns="92066" bIns="46034"/>
          <a:lstStyle/>
          <a:p>
            <a:pPr>
              <a:buFont typeface="Wingdings" pitchFamily="2" charset="2"/>
              <a:buChar char="q"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1046531" name="Oval 3" descr="Green marble"/>
          <p:cNvSpPr>
            <a:spLocks noChangeArrowheads="1"/>
          </p:cNvSpPr>
          <p:nvPr/>
        </p:nvSpPr>
        <p:spPr bwMode="auto">
          <a:xfrm>
            <a:off x="1700063" y="2788699"/>
            <a:ext cx="5764893" cy="534293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lvl="0" algn="ctr" defTabSz="914485" eaLnBrk="0" hangingPunct="0">
              <a:buClr>
                <a:schemeClr val="tx2"/>
              </a:buClr>
              <a:buSzPct val="75000"/>
            </a:pPr>
            <a:r>
              <a:rPr lang="en-US" sz="3200" dirty="0" smtClean="0">
                <a:solidFill>
                  <a:srgbClr val="BA0500"/>
                </a:solidFill>
                <a:latin typeface="Myriad Pro" pitchFamily="34" charset="0"/>
                <a:ea typeface="Shruti" pitchFamily="2"/>
                <a:cs typeface="Shruti" pitchFamily="2"/>
              </a:rPr>
              <a:t>Historic Advancements </a:t>
            </a:r>
          </a:p>
          <a:p>
            <a:pPr lvl="0" algn="ctr" defTabSz="914485" eaLnBrk="0" hangingPunct="0">
              <a:buClr>
                <a:schemeClr val="tx2"/>
              </a:buClr>
              <a:buSzPct val="75000"/>
            </a:pPr>
            <a:r>
              <a:rPr lang="en-US" sz="3200" dirty="0" smtClean="0">
                <a:solidFill>
                  <a:srgbClr val="BA0500"/>
                </a:solidFill>
                <a:latin typeface="Myriad Pro" pitchFamily="34" charset="0"/>
                <a:ea typeface="Shruti" pitchFamily="2"/>
                <a:cs typeface="Shruti" pitchFamily="2"/>
              </a:rPr>
              <a:t>of Scale and Integration</a:t>
            </a:r>
            <a:endParaRPr lang="en-US" sz="3200" dirty="0">
              <a:solidFill>
                <a:srgbClr val="BA0500"/>
              </a:solidFill>
              <a:latin typeface="Myriad Pro" pitchFamily="34" charset="0"/>
              <a:ea typeface="Shruti" pitchFamily="2"/>
              <a:cs typeface="Shruti" pitchFamily="2"/>
            </a:endParaRPr>
          </a:p>
        </p:txBody>
      </p:sp>
      <p:sp>
        <p:nvSpPr>
          <p:cNvPr id="1046532" name="Rectangle 4"/>
          <p:cNvSpPr>
            <a:spLocks noChangeArrowheads="1"/>
          </p:cNvSpPr>
          <p:nvPr/>
        </p:nvSpPr>
        <p:spPr bwMode="auto">
          <a:xfrm>
            <a:off x="1067405" y="991196"/>
            <a:ext cx="7848298" cy="487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/>
          <a:lstStyle/>
          <a:p>
            <a:pPr marL="743301" lvl="1" indent="-286809" defTabSz="914485"/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530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041400" y="22860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CREEL</a:t>
            </a:r>
            <a:endParaRPr lang="de-DE" sz="1200" dirty="0">
              <a:latin typeface="Myriad Pro" pitchFamily="34" charset="0"/>
            </a:endParaRPr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1879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108200" y="22860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PRE-TREAT</a:t>
            </a:r>
            <a:endParaRPr lang="de-DE" sz="1200" dirty="0">
              <a:latin typeface="Myriad Pro" pitchFamily="34" charset="0"/>
            </a:endParaRP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31750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403600" y="22860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OVENS</a:t>
            </a:r>
            <a:endParaRPr lang="de-DE" sz="1200" dirty="0">
              <a:latin typeface="Myriad Pro" pitchFamily="34" charset="0"/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42418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4470400" y="22860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LT </a:t>
            </a:r>
          </a:p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FURNACE</a:t>
            </a:r>
            <a:endParaRPr lang="de-DE" sz="1200" dirty="0">
              <a:latin typeface="Myriad Pro" pitchFamily="34" charset="0"/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5232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5461000" y="2286000"/>
            <a:ext cx="96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HT </a:t>
            </a:r>
          </a:p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FURNACE</a:t>
            </a:r>
            <a:endParaRPr lang="de-DE" sz="1200" dirty="0">
              <a:latin typeface="Myriad Pro" pitchFamily="34" charset="0"/>
            </a:endParaRP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6426200" y="2527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6654800" y="22987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SURF.</a:t>
            </a:r>
          </a:p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TREAT</a:t>
            </a:r>
            <a:endParaRPr lang="de-DE" sz="1200" dirty="0">
              <a:latin typeface="Myriad Pro" pitchFamily="34" charset="0"/>
            </a:endParaRP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7569200" y="2527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7797800" y="22987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WINDING</a:t>
            </a:r>
            <a:endParaRPr lang="de-DE" sz="1200" dirty="0">
              <a:latin typeface="Myriad Pro" pitchFamily="34" charset="0"/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279400" y="251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152400" y="2209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endParaRPr lang="en-US" sz="1200">
              <a:latin typeface="Times New Roman" pitchFamily="18" charset="0"/>
            </a:endParaRP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292100" y="22860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SPUN</a:t>
            </a:r>
            <a:endParaRPr lang="de-DE" sz="1200" dirty="0">
              <a:latin typeface="Myriad Pro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1200" dirty="0" smtClean="0">
                <a:latin typeface="Myriad Pro" pitchFamily="34" charset="0"/>
              </a:rPr>
              <a:t>FIBER</a:t>
            </a:r>
            <a:endParaRPr lang="de-DE" sz="1200" dirty="0">
              <a:latin typeface="Myriad Pro" pitchFamily="34" charset="0"/>
            </a:endParaRP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212725" y="6537325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>
                <a:latin typeface="Times New Roman" pitchFamily="18" charset="0"/>
              </a:rPr>
              <a:t>2</a:t>
            </a:r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796925" y="545745"/>
            <a:ext cx="780891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896938" eaLnBrk="0" hangingPunct="0"/>
            <a:r>
              <a:rPr lang="en-US" sz="2600" dirty="0" smtClean="0">
                <a:solidFill>
                  <a:srgbClr val="BA0500"/>
                </a:solidFill>
                <a:latin typeface="Myriad Pro" pitchFamily="34" charset="0"/>
                <a:ea typeface="Shruti" pitchFamily="2"/>
                <a:cs typeface="Shruti" pitchFamily="2"/>
              </a:rPr>
              <a:t>Diminishing Returns on Economies of Scale: </a:t>
            </a:r>
          </a:p>
          <a:p>
            <a:pPr algn="ctr" defTabSz="896938" eaLnBrk="0" hangingPunct="0"/>
            <a:r>
              <a:rPr lang="de-DE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Carbon </a:t>
            </a:r>
            <a:r>
              <a:rPr lang="de-DE" sz="2600" dirty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Fiber </a:t>
            </a:r>
            <a:r>
              <a:rPr lang="de-DE" sz="26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Conversion Process</a:t>
            </a:r>
            <a:endParaRPr lang="de-DE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746500" y="2730500"/>
            <a:ext cx="4419600" cy="1384300"/>
            <a:chOff x="3746500" y="2730500"/>
            <a:chExt cx="4419600" cy="1384300"/>
          </a:xfrm>
        </p:grpSpPr>
        <p:sp>
          <p:nvSpPr>
            <p:cNvPr id="106514" name="Rectangle 18"/>
            <p:cNvSpPr>
              <a:spLocks noChangeArrowheads="1"/>
            </p:cNvSpPr>
            <p:nvPr/>
          </p:nvSpPr>
          <p:spPr bwMode="auto">
            <a:xfrm>
              <a:off x="6832600" y="3429000"/>
              <a:ext cx="133350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de-DE" sz="1200" dirty="0" smtClean="0">
                  <a:latin typeface="Myriad Pro" pitchFamily="34" charset="0"/>
                </a:rPr>
                <a:t>WASTE </a:t>
              </a:r>
            </a:p>
            <a:p>
              <a:pPr>
                <a:lnSpc>
                  <a:spcPct val="100000"/>
                </a:lnSpc>
              </a:pPr>
              <a:r>
                <a:rPr lang="de-DE" sz="1200" dirty="0" smtClean="0">
                  <a:latin typeface="Myriad Pro" pitchFamily="34" charset="0"/>
                </a:rPr>
                <a:t>GAS </a:t>
              </a:r>
            </a:p>
            <a:p>
              <a:pPr>
                <a:lnSpc>
                  <a:spcPct val="100000"/>
                </a:lnSpc>
              </a:pPr>
              <a:r>
                <a:rPr lang="de-DE" sz="1200" dirty="0" smtClean="0">
                  <a:latin typeface="Myriad Pro" pitchFamily="34" charset="0"/>
                </a:rPr>
                <a:t>ABATEMENT</a:t>
              </a:r>
              <a:endParaRPr lang="de-DE" sz="1200" dirty="0">
                <a:latin typeface="Myriad Pro" pitchFamily="34" charset="0"/>
              </a:endParaRPr>
            </a:p>
          </p:txBody>
        </p:sp>
        <p:sp>
          <p:nvSpPr>
            <p:cNvPr id="106515" name="Freeform 19"/>
            <p:cNvSpPr>
              <a:spLocks/>
            </p:cNvSpPr>
            <p:nvPr/>
          </p:nvSpPr>
          <p:spPr bwMode="auto">
            <a:xfrm>
              <a:off x="6146800" y="2743201"/>
              <a:ext cx="660400" cy="927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74"/>
                </a:cxn>
                <a:cxn ang="0">
                  <a:pos x="416" y="674"/>
                </a:cxn>
              </a:cxnLst>
              <a:rect l="0" t="0" r="r" b="b"/>
              <a:pathLst>
                <a:path w="416" h="674">
                  <a:moveTo>
                    <a:pt x="0" y="0"/>
                  </a:moveTo>
                  <a:lnTo>
                    <a:pt x="1" y="674"/>
                  </a:lnTo>
                  <a:lnTo>
                    <a:pt x="416" y="6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800600" y="2743200"/>
              <a:ext cx="2019300" cy="1069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74"/>
                </a:cxn>
                <a:cxn ang="0">
                  <a:pos x="416" y="674"/>
                </a:cxn>
              </a:cxnLst>
              <a:rect l="0" t="0" r="r" b="b"/>
              <a:pathLst>
                <a:path w="416" h="674">
                  <a:moveTo>
                    <a:pt x="0" y="0"/>
                  </a:moveTo>
                  <a:lnTo>
                    <a:pt x="1" y="674"/>
                  </a:lnTo>
                  <a:lnTo>
                    <a:pt x="416" y="6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746500" y="2730500"/>
              <a:ext cx="3073400" cy="1222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74"/>
                </a:cxn>
                <a:cxn ang="0">
                  <a:pos x="416" y="674"/>
                </a:cxn>
              </a:cxnLst>
              <a:rect l="0" t="0" r="r" b="b"/>
              <a:pathLst>
                <a:path w="416" h="674">
                  <a:moveTo>
                    <a:pt x="0" y="0"/>
                  </a:moveTo>
                  <a:lnTo>
                    <a:pt x="1" y="674"/>
                  </a:lnTo>
                  <a:lnTo>
                    <a:pt x="416" y="6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"/>
          <p:cNvGrpSpPr/>
          <p:nvPr/>
        </p:nvGrpSpPr>
        <p:grpSpPr>
          <a:xfrm>
            <a:off x="3822700" y="1636814"/>
            <a:ext cx="3676650" cy="1792186"/>
            <a:chOff x="3822700" y="1636814"/>
            <a:chExt cx="3676650" cy="1792186"/>
          </a:xfrm>
        </p:grpSpPr>
        <p:cxnSp>
          <p:nvCxnSpPr>
            <p:cNvPr id="3" name="Straight Connector 2"/>
            <p:cNvCxnSpPr>
              <a:stCxn id="106514" idx="0"/>
            </p:cNvCxnSpPr>
            <p:nvPr/>
          </p:nvCxnSpPr>
          <p:spPr bwMode="auto">
            <a:xfrm flipV="1">
              <a:off x="7499350" y="2968831"/>
              <a:ext cx="0" cy="460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7499350" y="1636815"/>
              <a:ext cx="0" cy="460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" name="Elbow Connector 4"/>
            <p:cNvCxnSpPr>
              <a:endCxn id="106502" idx="0"/>
            </p:cNvCxnSpPr>
            <p:nvPr/>
          </p:nvCxnSpPr>
          <p:spPr bwMode="auto">
            <a:xfrm rot="10800000" flipV="1">
              <a:off x="3822700" y="1636814"/>
              <a:ext cx="3676650" cy="64918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6" name="Group 9"/>
          <p:cNvGrpSpPr/>
          <p:nvPr/>
        </p:nvGrpSpPr>
        <p:grpSpPr>
          <a:xfrm>
            <a:off x="4993904" y="1683820"/>
            <a:ext cx="2011221" cy="587828"/>
            <a:chOff x="4993904" y="1683820"/>
            <a:chExt cx="2011221" cy="587828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993904" y="1683820"/>
              <a:ext cx="0" cy="5729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7005125" y="1698663"/>
              <a:ext cx="0" cy="5729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dash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5" name="Text Placeholder 9"/>
          <p:cNvSpPr txBox="1">
            <a:spLocks/>
          </p:cNvSpPr>
          <p:nvPr/>
        </p:nvSpPr>
        <p:spPr bwMode="auto">
          <a:xfrm>
            <a:off x="661262" y="4354056"/>
            <a:ext cx="764770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rgbClr val="6E6E6E"/>
              </a:buClr>
              <a:buFont typeface="Webdings" pitchFamily="18" charset="2"/>
              <a:defRPr lang="en-US" sz="2200" dirty="0">
                <a:solidFill>
                  <a:schemeClr val="tx1"/>
                </a:solidFill>
                <a:latin typeface="Myriad Pro" pitchFamily="34" charset="0"/>
                <a:ea typeface="+mn-ea"/>
                <a:cs typeface="Arial" pitchFamily="34" charset="0"/>
              </a:defRPr>
            </a:lvl1pPr>
            <a:lvl2pPr marL="2825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lang="en-US" sz="20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2pPr>
            <a:lvl3pPr marL="573088" indent="-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lang="en-US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3pPr>
            <a:lvl4pPr marL="8540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4pPr>
            <a:lvl5pPr marL="854075" indent="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Arial" charset="0"/>
              <a:buChar char="–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5pPr>
            <a:lvl6pPr marL="21129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6pPr>
            <a:lvl7pPr marL="25701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7pPr>
            <a:lvl8pPr marL="30273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8pPr>
            <a:lvl9pPr marL="34845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2000" kern="1200" dirty="0" smtClean="0">
                <a:cs typeface="+mn-cs"/>
              </a:rPr>
              <a:t>Complexity and Cost added through Waste Gas </a:t>
            </a:r>
            <a:r>
              <a:rPr lang="en-US" sz="2000" dirty="0" smtClean="0">
                <a:cs typeface="+mn-cs"/>
              </a:rPr>
              <a:t>Treatment</a:t>
            </a:r>
          </a:p>
        </p:txBody>
      </p:sp>
      <p:sp>
        <p:nvSpPr>
          <p:cNvPr id="36" name="Text Placeholder 9"/>
          <p:cNvSpPr txBox="1">
            <a:spLocks/>
          </p:cNvSpPr>
          <p:nvPr/>
        </p:nvSpPr>
        <p:spPr bwMode="auto">
          <a:xfrm>
            <a:off x="641676" y="4873747"/>
            <a:ext cx="7647709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rgbClr val="6E6E6E"/>
              </a:buClr>
              <a:buFont typeface="Webdings" pitchFamily="18" charset="2"/>
              <a:defRPr lang="en-US" sz="2200" dirty="0">
                <a:solidFill>
                  <a:schemeClr val="tx1"/>
                </a:solidFill>
                <a:latin typeface="Myriad Pro" pitchFamily="34" charset="0"/>
                <a:ea typeface="+mn-ea"/>
                <a:cs typeface="Arial" pitchFamily="34" charset="0"/>
              </a:defRPr>
            </a:lvl1pPr>
            <a:lvl2pPr marL="2825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lang="en-US" sz="20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2pPr>
            <a:lvl3pPr marL="573088" indent="-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lang="en-US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3pPr>
            <a:lvl4pPr marL="854075" indent="-280988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70000"/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4pPr>
            <a:lvl5pPr marL="854075" indent="290513" algn="l" rtl="0" eaLnBrk="0" fontAlgn="base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60000"/>
              <a:buFont typeface="Arial" charset="0"/>
              <a:buChar char="–"/>
              <a:defRPr lang="en-US" sz="1600" dirty="0">
                <a:solidFill>
                  <a:schemeClr val="tx1"/>
                </a:solidFill>
                <a:latin typeface="Myriad Pro" pitchFamily="34" charset="0"/>
                <a:cs typeface="Arial" pitchFamily="34" charset="0"/>
              </a:defRPr>
            </a:lvl5pPr>
            <a:lvl6pPr marL="21129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6pPr>
            <a:lvl7pPr marL="25701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7pPr>
            <a:lvl8pPr marL="30273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8pPr>
            <a:lvl9pPr marL="3484563" indent="-398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-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2000" kern="1200" dirty="0" smtClean="0">
                <a:cs typeface="+mn-cs"/>
              </a:rPr>
              <a:t>Significant Opportunity for Energy Recovery and Cost Reduction; through further </a:t>
            </a:r>
            <a:r>
              <a:rPr lang="en-US" sz="2000" kern="1200" dirty="0" err="1" smtClean="0">
                <a:cs typeface="+mn-cs"/>
              </a:rPr>
              <a:t>Flowsheet</a:t>
            </a:r>
            <a:r>
              <a:rPr lang="en-US" sz="2000" kern="1200" dirty="0" smtClean="0">
                <a:cs typeface="+mn-cs"/>
              </a:rPr>
              <a:t> sophistication</a:t>
            </a:r>
            <a:endParaRPr lang="en-US" sz="2000" dirty="0" smtClean="0">
              <a:cs typeface="+mn-cs"/>
            </a:endParaRP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42350" y="6562725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D4AB3A8-814D-4283-B4DE-5887C6D786C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4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body" idx="1"/>
          </p:nvPr>
        </p:nvSpPr>
        <p:spPr>
          <a:xfrm>
            <a:off x="1371600" y="1524000"/>
            <a:ext cx="7543800" cy="4114800"/>
          </a:xfrm>
        </p:spPr>
        <p:txBody>
          <a:bodyPr lIns="92066" tIns="46034" rIns="92066" bIns="46034"/>
          <a:lstStyle/>
          <a:p>
            <a:pPr>
              <a:buFont typeface="Wingdings" pitchFamily="2" charset="2"/>
              <a:buNone/>
            </a:pPr>
            <a:endParaRPr sz="1900" b="1" dirty="0" smtClean="0">
              <a:cs typeface="Arial" charset="0"/>
            </a:endParaRPr>
          </a:p>
          <a:p>
            <a:endParaRPr sz="1900" b="1" dirty="0" smtClean="0">
              <a:cs typeface="Arial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066800" y="990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/>
          <a:lstStyle/>
          <a:p>
            <a:pPr marL="282575" lvl="1" indent="-280988" eaLnBrk="0" hangingPunct="0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95000"/>
              <a:buFont typeface="Wingdings" pitchFamily="2" charset="2"/>
              <a:buNone/>
            </a:pPr>
            <a:endParaRPr lang="en-US" sz="1900" b="1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344613" y="5740400"/>
            <a:ext cx="6584950" cy="611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6493" tIns="43247" rIns="86493" bIns="43247">
            <a:spAutoFit/>
          </a:bodyPr>
          <a:lstStyle/>
          <a:p>
            <a:pPr algn="ctr" defTabSz="865188" eaLnBrk="0" hangingPunct="0">
              <a:spcBef>
                <a:spcPct val="50000"/>
              </a:spcBef>
            </a:pPr>
            <a:r>
              <a:rPr lang="en-US" sz="1700" dirty="0">
                <a:latin typeface="Myriad Pro" pitchFamily="34" charset="0"/>
                <a:cs typeface="Times New Roman" pitchFamily="18" charset="0"/>
              </a:rPr>
              <a:t>Capacity Expansion </a:t>
            </a:r>
            <a:r>
              <a:rPr lang="en-US" sz="1700" dirty="0" smtClean="0">
                <a:latin typeface="Myriad Pro" pitchFamily="34" charset="0"/>
                <a:cs typeface="Times New Roman" pitchFamily="18" charset="0"/>
              </a:rPr>
              <a:t>2011 - 2012 </a:t>
            </a:r>
            <a:r>
              <a:rPr lang="en-US" sz="1700" dirty="0">
                <a:latin typeface="Myriad Pro" pitchFamily="34" charset="0"/>
                <a:cs typeface="Times New Roman" pitchFamily="18" charset="0"/>
              </a:rPr>
              <a:t>Based on Faster Line Velocities;                                                 Higher Production Rates from 3m Single Muffle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1746250" y="153987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464" name="Group 7"/>
          <p:cNvGrpSpPr>
            <a:grpSpLocks/>
          </p:cNvGrpSpPr>
          <p:nvPr/>
        </p:nvGrpSpPr>
        <p:grpSpPr bwMode="auto">
          <a:xfrm>
            <a:off x="823913" y="1219200"/>
            <a:ext cx="7473950" cy="4511675"/>
            <a:chOff x="528" y="768"/>
            <a:chExt cx="4944" cy="3031"/>
          </a:xfrm>
        </p:grpSpPr>
        <p:pic>
          <p:nvPicPr>
            <p:cNvPr id="1947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768"/>
              <a:ext cx="4944" cy="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6" name="Rectangle 9"/>
            <p:cNvSpPr>
              <a:spLocks noChangeArrowheads="1"/>
            </p:cNvSpPr>
            <p:nvPr/>
          </p:nvSpPr>
          <p:spPr bwMode="auto">
            <a:xfrm>
              <a:off x="2736" y="960"/>
              <a:ext cx="576" cy="9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5" name="Group 10"/>
          <p:cNvGrpSpPr>
            <a:grpSpLocks/>
          </p:cNvGrpSpPr>
          <p:nvPr/>
        </p:nvGrpSpPr>
        <p:grpSpPr bwMode="auto">
          <a:xfrm>
            <a:off x="2466975" y="1928813"/>
            <a:ext cx="4064000" cy="3071812"/>
            <a:chOff x="1920" y="1296"/>
            <a:chExt cx="2160" cy="2064"/>
          </a:xfrm>
        </p:grpSpPr>
        <p:sp>
          <p:nvSpPr>
            <p:cNvPr id="19471" name="Line 11"/>
            <p:cNvSpPr>
              <a:spLocks noChangeShapeType="1"/>
            </p:cNvSpPr>
            <p:nvPr/>
          </p:nvSpPr>
          <p:spPr bwMode="auto">
            <a:xfrm flipV="1">
              <a:off x="1920" y="2928"/>
              <a:ext cx="720" cy="43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2"/>
            <p:cNvSpPr>
              <a:spLocks noChangeShapeType="1"/>
            </p:cNvSpPr>
            <p:nvPr/>
          </p:nvSpPr>
          <p:spPr bwMode="auto">
            <a:xfrm flipV="1">
              <a:off x="2640" y="2400"/>
              <a:ext cx="576" cy="52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3"/>
            <p:cNvSpPr>
              <a:spLocks noChangeShapeType="1"/>
            </p:cNvSpPr>
            <p:nvPr/>
          </p:nvSpPr>
          <p:spPr bwMode="auto">
            <a:xfrm flipV="1">
              <a:off x="3216" y="1920"/>
              <a:ext cx="432" cy="48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4"/>
            <p:cNvSpPr>
              <a:spLocks noChangeShapeType="1"/>
            </p:cNvSpPr>
            <p:nvPr/>
          </p:nvSpPr>
          <p:spPr bwMode="auto">
            <a:xfrm flipV="1">
              <a:off x="3648" y="1296"/>
              <a:ext cx="432" cy="624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5-Point Star 1"/>
          <p:cNvSpPr/>
          <p:nvPr/>
        </p:nvSpPr>
        <p:spPr bwMode="auto">
          <a:xfrm>
            <a:off x="4022725" y="3286125"/>
            <a:ext cx="227013" cy="219075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400" dirty="0"/>
              <a:t>   </a:t>
            </a:r>
            <a:r>
              <a:rPr lang="en-US" sz="1400" b="1" dirty="0"/>
              <a:t>2009</a:t>
            </a:r>
          </a:p>
        </p:txBody>
      </p:sp>
      <p:sp>
        <p:nvSpPr>
          <p:cNvPr id="29" name="5-Point Star 28"/>
          <p:cNvSpPr/>
          <p:nvPr/>
        </p:nvSpPr>
        <p:spPr bwMode="auto">
          <a:xfrm>
            <a:off x="5435600" y="2403475"/>
            <a:ext cx="227013" cy="219075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400" dirty="0"/>
              <a:t>   </a:t>
            </a:r>
            <a:r>
              <a:rPr lang="en-US" sz="1400" b="1" dirty="0"/>
              <a:t>2012</a:t>
            </a:r>
          </a:p>
        </p:txBody>
      </p:sp>
      <p:sp>
        <p:nvSpPr>
          <p:cNvPr id="3" name="Right Arrow 2"/>
          <p:cNvSpPr>
            <a:spLocks noChangeArrowheads="1"/>
          </p:cNvSpPr>
          <p:nvPr/>
        </p:nvSpPr>
        <p:spPr bwMode="auto">
          <a:xfrm rot="-2017676">
            <a:off x="4170363" y="2847975"/>
            <a:ext cx="1314450" cy="219075"/>
          </a:xfrm>
          <a:prstGeom prst="rightArrow">
            <a:avLst>
              <a:gd name="adj1" fmla="val 50000"/>
              <a:gd name="adj2" fmla="val 501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Title 6"/>
          <p:cNvSpPr>
            <a:spLocks/>
          </p:cNvSpPr>
          <p:nvPr/>
        </p:nvSpPr>
        <p:spPr bwMode="auto">
          <a:xfrm>
            <a:off x="390833" y="338871"/>
            <a:ext cx="85518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36576" anchor="b"/>
          <a:lstStyle/>
          <a:p>
            <a:pPr algn="ctr">
              <a:lnSpc>
                <a:spcPct val="90000"/>
              </a:lnSpc>
              <a:defRPr/>
            </a:pPr>
            <a:r>
              <a:rPr lang="en-US" sz="2600" dirty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/>
            </a:r>
            <a:br>
              <a:rPr lang="en-US" sz="2600" dirty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</a:br>
            <a:endParaRPr lang="en-US" sz="2600" dirty="0" smtClean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600" dirty="0" smtClean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State of the Industry: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Review of Scales </a:t>
            </a:r>
            <a:r>
              <a:rPr lang="en-US" sz="2800" dirty="0">
                <a:solidFill>
                  <a:schemeClr val="accent2"/>
                </a:solidFill>
                <a:latin typeface="Myriad Pro" pitchFamily="34" charset="0"/>
                <a:ea typeface="+mj-ea"/>
                <a:cs typeface="Arial" charset="0"/>
              </a:rPr>
              <a:t>of Operations</a:t>
            </a:r>
            <a:endParaRPr lang="en-US" sz="2600" dirty="0">
              <a:solidFill>
                <a:schemeClr val="accent2"/>
              </a:solidFill>
              <a:latin typeface="Myriad Pro" pitchFamily="34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267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1">
      <a:dk1>
        <a:srgbClr val="000000"/>
      </a:dk1>
      <a:lt1>
        <a:srgbClr val="FFFFFF"/>
      </a:lt1>
      <a:dk2>
        <a:srgbClr val="000000"/>
      </a:dk2>
      <a:lt2>
        <a:srgbClr val="505149"/>
      </a:lt2>
      <a:accent1>
        <a:srgbClr val="4F1F1F"/>
      </a:accent1>
      <a:accent2>
        <a:srgbClr val="B71017"/>
      </a:accent2>
      <a:accent3>
        <a:srgbClr val="FFFFFF"/>
      </a:accent3>
      <a:accent4>
        <a:srgbClr val="000000"/>
      </a:accent4>
      <a:accent5>
        <a:srgbClr val="B2ABAB"/>
      </a:accent5>
      <a:accent6>
        <a:srgbClr val="A60D14"/>
      </a:accent6>
      <a:hlink>
        <a:srgbClr val="FF0000"/>
      </a:hlink>
      <a:folHlink>
        <a:srgbClr val="CC3300"/>
      </a:folHlink>
    </a:clrScheme>
    <a:fontScheme name="PH1 Theme Font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18288" tIns="18288" rIns="18288" bIns="182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ts val="400"/>
          </a:spcAft>
          <a:buClr>
            <a:schemeClr val="accent5">
              <a:lumMod val="50000"/>
            </a:schemeClr>
          </a:buClr>
          <a:buSzTx/>
          <a:buFont typeface="Webdings" pitchFamily="18" charset="2"/>
          <a:buNone/>
          <a:tabLst/>
          <a:defRPr kumimoji="0" sz="2400" b="0" i="0" u="none" strike="noStrike" kern="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+mn-cs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51B24"/>
        </a:accent1>
        <a:accent2>
          <a:srgbClr val="DD650E"/>
        </a:accent2>
        <a:accent3>
          <a:srgbClr val="FFFFFF"/>
        </a:accent3>
        <a:accent4>
          <a:srgbClr val="000000"/>
        </a:accent4>
        <a:accent5>
          <a:srgbClr val="F0ABAC"/>
        </a:accent5>
        <a:accent6>
          <a:srgbClr val="C85B0C"/>
        </a:accent6>
        <a:hlink>
          <a:srgbClr val="33070A"/>
        </a:hlink>
        <a:folHlink>
          <a:srgbClr val="B726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505149"/>
        </a:lt2>
        <a:accent1>
          <a:srgbClr val="4F1F1F"/>
        </a:accent1>
        <a:accent2>
          <a:srgbClr val="B71017"/>
        </a:accent2>
        <a:accent3>
          <a:srgbClr val="FFFFFF"/>
        </a:accent3>
        <a:accent4>
          <a:srgbClr val="000000"/>
        </a:accent4>
        <a:accent5>
          <a:srgbClr val="B2ABAB"/>
        </a:accent5>
        <a:accent6>
          <a:srgbClr val="A60D14"/>
        </a:accent6>
        <a:hlink>
          <a:srgbClr val="FF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505149"/>
      </a:lt2>
      <a:accent1>
        <a:srgbClr val="4F1F1F"/>
      </a:accent1>
      <a:accent2>
        <a:srgbClr val="B71017"/>
      </a:accent2>
      <a:accent3>
        <a:srgbClr val="FFFFFF"/>
      </a:accent3>
      <a:accent4>
        <a:srgbClr val="000000"/>
      </a:accent4>
      <a:accent5>
        <a:srgbClr val="B2ABAB"/>
      </a:accent5>
      <a:accent6>
        <a:srgbClr val="A60D14"/>
      </a:accent6>
      <a:hlink>
        <a:srgbClr val="FF0000"/>
      </a:hlink>
      <a:folHlink>
        <a:srgbClr val="CC3300"/>
      </a:folHlink>
    </a:clrScheme>
    <a:fontScheme name="1_Blank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51B24"/>
        </a:accent1>
        <a:accent2>
          <a:srgbClr val="DD650E"/>
        </a:accent2>
        <a:accent3>
          <a:srgbClr val="FFFFFF"/>
        </a:accent3>
        <a:accent4>
          <a:srgbClr val="000000"/>
        </a:accent4>
        <a:accent5>
          <a:srgbClr val="F0ABAC"/>
        </a:accent5>
        <a:accent6>
          <a:srgbClr val="C85B0C"/>
        </a:accent6>
        <a:hlink>
          <a:srgbClr val="33070A"/>
        </a:hlink>
        <a:folHlink>
          <a:srgbClr val="B726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505149"/>
        </a:lt2>
        <a:accent1>
          <a:srgbClr val="4F1F1F"/>
        </a:accent1>
        <a:accent2>
          <a:srgbClr val="B71017"/>
        </a:accent2>
        <a:accent3>
          <a:srgbClr val="FFFFFF"/>
        </a:accent3>
        <a:accent4>
          <a:srgbClr val="000000"/>
        </a:accent4>
        <a:accent5>
          <a:srgbClr val="B2ABAB"/>
        </a:accent5>
        <a:accent6>
          <a:srgbClr val="A60D14"/>
        </a:accent6>
        <a:hlink>
          <a:srgbClr val="FF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DA057CF579A04B9691033F66FBD9C5" ma:contentTypeVersion="0" ma:contentTypeDescription="Create a new document." ma:contentTypeScope="" ma:versionID="6996c66b7cc6c70d93a4c74c76c7bb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FF61E2-C4E7-497D-91F0-413F8A3D49F8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BDF6CA3-19D7-4E6D-8CEF-25D761149D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11D0B0-3EB8-46E6-B85B-81A390C83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3505</TotalTime>
  <Words>1883</Words>
  <Application>Microsoft Office PowerPoint</Application>
  <PresentationFormat>On-screen Show (4:3)</PresentationFormat>
  <Paragraphs>795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Blank</vt:lpstr>
      <vt:lpstr>1_Blank</vt:lpstr>
      <vt:lpstr> Processing Advancements Within Reach for Achieving Significant Reductions in Carbon Fiber Cost of Manufacturing</vt:lpstr>
      <vt:lpstr>Slide 1</vt:lpstr>
      <vt:lpstr>Slide 2</vt:lpstr>
      <vt:lpstr>Slide 3</vt:lpstr>
      <vt:lpstr> Advanced Thermal Systems for Fiber Processing</vt:lpstr>
      <vt:lpstr>Services to the Carbon Fiber Market</vt:lpstr>
      <vt:lpstr>Slide 6</vt:lpstr>
      <vt:lpstr>Slide 7</vt:lpstr>
      <vt:lpstr>Slide 8</vt:lpstr>
      <vt:lpstr>Slide 9</vt:lpstr>
      <vt:lpstr>Slide 10</vt:lpstr>
      <vt:lpstr>Cost Structure Per Unit Operations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ProPoint Graphics,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ProPoint Graphics, LLC</dc:creator>
  <cp:lastModifiedBy>drobbins</cp:lastModifiedBy>
  <cp:revision>338</cp:revision>
  <cp:lastPrinted>2005-04-28T18:06:56Z</cp:lastPrinted>
  <dcterms:created xsi:type="dcterms:W3CDTF">2011-02-23T16:18:46Z</dcterms:created>
  <dcterms:modified xsi:type="dcterms:W3CDTF">2013-03-19T18:13:49Z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Only">
    <vt:lpwstr>No</vt:lpwstr>
  </property>
  <property fmtid="{D5CDD505-2E9C-101B-9397-08002B2CF9AE}" pid="3" name="Expires">
    <vt:filetime>2007-10-28T12:00:00Z</vt:filetime>
  </property>
</Properties>
</file>